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38"/>
  </p:notesMasterIdLst>
  <p:handoutMasterIdLst>
    <p:handoutMasterId r:id="rId39"/>
  </p:handoutMasterIdLst>
  <p:sldIdLst>
    <p:sldId id="388" r:id="rId2"/>
    <p:sldId id="476" r:id="rId3"/>
    <p:sldId id="623" r:id="rId4"/>
    <p:sldId id="635" r:id="rId5"/>
    <p:sldId id="639" r:id="rId6"/>
    <p:sldId id="636" r:id="rId7"/>
    <p:sldId id="637" r:id="rId8"/>
    <p:sldId id="638" r:id="rId9"/>
    <p:sldId id="640" r:id="rId10"/>
    <p:sldId id="641" r:id="rId11"/>
    <p:sldId id="642" r:id="rId12"/>
    <p:sldId id="644" r:id="rId13"/>
    <p:sldId id="624" r:id="rId14"/>
    <p:sldId id="632" r:id="rId15"/>
    <p:sldId id="626" r:id="rId16"/>
    <p:sldId id="627" r:id="rId17"/>
    <p:sldId id="643" r:id="rId18"/>
    <p:sldId id="645" r:id="rId19"/>
    <p:sldId id="646" r:id="rId20"/>
    <p:sldId id="653" r:id="rId21"/>
    <p:sldId id="600" r:id="rId22"/>
    <p:sldId id="613" r:id="rId23"/>
    <p:sldId id="601" r:id="rId24"/>
    <p:sldId id="611" r:id="rId25"/>
    <p:sldId id="650" r:id="rId26"/>
    <p:sldId id="631" r:id="rId27"/>
    <p:sldId id="647" r:id="rId28"/>
    <p:sldId id="651" r:id="rId29"/>
    <p:sldId id="652" r:id="rId30"/>
    <p:sldId id="649" r:id="rId31"/>
    <p:sldId id="633" r:id="rId32"/>
    <p:sldId id="634" r:id="rId33"/>
    <p:sldId id="648" r:id="rId34"/>
    <p:sldId id="630" r:id="rId35"/>
    <p:sldId id="629" r:id="rId36"/>
    <p:sldId id="563" r:id="rId37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FFE5E5"/>
    <a:srgbClr val="CC0066"/>
    <a:srgbClr val="0E4CB9"/>
    <a:srgbClr val="CC0099"/>
    <a:srgbClr val="FF9900"/>
    <a:srgbClr val="FFCCCC"/>
    <a:srgbClr val="EAEAEA"/>
    <a:srgbClr val="FF99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458" autoAdjust="0"/>
    <p:restoredTop sz="95041" autoAdjust="0"/>
  </p:normalViewPr>
  <p:slideViewPr>
    <p:cSldViewPr showGuides="1">
      <p:cViewPr varScale="1">
        <p:scale>
          <a:sx n="120" d="100"/>
          <a:sy n="120" d="100"/>
        </p:scale>
        <p:origin x="400" y="184"/>
      </p:cViewPr>
      <p:guideLst>
        <p:guide orient="horz" pos="81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3F211-C2CC-4B54-B93A-E1403C5893BA}" type="slidenum">
              <a:rPr lang="it-IT" altLang="x-none">
                <a:solidFill>
                  <a:prstClr val="black"/>
                </a:solidFill>
              </a:rPr>
              <a:pPr/>
              <a:t>1</a:t>
            </a:fld>
            <a:endParaRPr lang="it-IT" altLang="x-none">
              <a:solidFill>
                <a:prstClr val="black"/>
              </a:solidFill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07553FDA-01AD-450E-A76B-EECC0FB8228B}" type="slidenum">
              <a:rPr lang="it-IT" altLang="x-none" sz="1200" smtClean="0">
                <a:solidFill>
                  <a:prstClr val="black"/>
                </a:solidFill>
                <a:cs typeface="Arial" charset="0"/>
              </a:rPr>
              <a:pPr algn="r"/>
              <a:t>1</a:t>
            </a:fld>
            <a:endParaRPr lang="it-IT" altLang="x-none" sz="12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ca-ES" altLang="x-none" sz="19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r>
              <a:rPr lang="it-IT" altLang="x-none" dirty="0" err="1"/>
              <a:t>Good</a:t>
            </a:r>
            <a:r>
              <a:rPr lang="it-IT" altLang="x-none" dirty="0"/>
              <a:t> </a:t>
            </a:r>
            <a:r>
              <a:rPr lang="it-IT" altLang="x-none" dirty="0" err="1"/>
              <a:t>morning</a:t>
            </a:r>
            <a:r>
              <a:rPr lang="it-IT" altLang="x-none" dirty="0"/>
              <a:t> to </a:t>
            </a:r>
            <a:r>
              <a:rPr lang="it-IT" altLang="x-none" dirty="0" err="1"/>
              <a:t>everyone</a:t>
            </a:r>
            <a:r>
              <a:rPr lang="it-IT" altLang="x-none" dirty="0"/>
              <a:t>. My </a:t>
            </a:r>
            <a:r>
              <a:rPr lang="it-IT" altLang="x-none" dirty="0" err="1"/>
              <a:t>name</a:t>
            </a:r>
            <a:r>
              <a:rPr lang="it-IT" altLang="x-none" dirty="0"/>
              <a:t> </a:t>
            </a:r>
            <a:r>
              <a:rPr lang="it-IT" altLang="x-none" dirty="0" err="1"/>
              <a:t>is</a:t>
            </a:r>
            <a:r>
              <a:rPr lang="it-IT" altLang="x-none" dirty="0"/>
              <a:t> Toni Giorgino, and </a:t>
            </a:r>
            <a:r>
              <a:rPr lang="it-IT" altLang="x-none" dirty="0" err="1"/>
              <a:t>it</a:t>
            </a:r>
            <a:r>
              <a:rPr lang="it-IT" altLang="x-none" dirty="0"/>
              <a:t> </a:t>
            </a:r>
            <a:r>
              <a:rPr lang="it-IT" altLang="x-none" dirty="0" err="1"/>
              <a:t>is</a:t>
            </a:r>
            <a:r>
              <a:rPr lang="it-IT" altLang="x-none" dirty="0"/>
              <a:t> </a:t>
            </a:r>
            <a:r>
              <a:rPr lang="it-IT" altLang="x-none" dirty="0" err="1"/>
              <a:t>my</a:t>
            </a:r>
            <a:r>
              <a:rPr lang="it-IT" altLang="x-none" dirty="0"/>
              <a:t> </a:t>
            </a:r>
            <a:r>
              <a:rPr lang="it-IT" altLang="x-none" dirty="0" err="1"/>
              <a:t>pleasure</a:t>
            </a:r>
            <a:r>
              <a:rPr lang="it-IT" altLang="x-none" dirty="0"/>
              <a:t> to be a guest in </a:t>
            </a:r>
            <a:r>
              <a:rPr lang="it-IT" altLang="x-none" dirty="0" err="1"/>
              <a:t>your</a:t>
            </a:r>
            <a:r>
              <a:rPr lang="it-IT" altLang="x-none" dirty="0"/>
              <a:t> </a:t>
            </a:r>
            <a:r>
              <a:rPr lang="it-IT" altLang="x-none" dirty="0" err="1"/>
              <a:t>course</a:t>
            </a:r>
            <a:r>
              <a:rPr lang="it-IT" altLang="x-none" dirty="0"/>
              <a:t>.</a:t>
            </a:r>
          </a:p>
          <a:p>
            <a:r>
              <a:rPr lang="it-IT" altLang="x-none" dirty="0" err="1"/>
              <a:t>Today</a:t>
            </a:r>
            <a:r>
              <a:rPr lang="it-IT" altLang="x-none" dirty="0"/>
              <a:t> </a:t>
            </a:r>
            <a:r>
              <a:rPr lang="it-IT" altLang="x-none" dirty="0" err="1"/>
              <a:t>I’d</a:t>
            </a:r>
            <a:r>
              <a:rPr lang="it-IT" altLang="x-none" dirty="0"/>
              <a:t> </a:t>
            </a:r>
            <a:r>
              <a:rPr lang="it-IT" altLang="x-none" dirty="0" err="1"/>
              <a:t>like</a:t>
            </a:r>
            <a:r>
              <a:rPr lang="it-IT" altLang="x-none" dirty="0"/>
              <a:t> to </a:t>
            </a:r>
            <a:r>
              <a:rPr lang="it-IT" altLang="x-none" dirty="0" err="1"/>
              <a:t>give</a:t>
            </a:r>
            <a:r>
              <a:rPr lang="it-IT" altLang="x-none" dirty="0"/>
              <a:t> </a:t>
            </a:r>
            <a:r>
              <a:rPr lang="it-IT" altLang="x-none" dirty="0" err="1"/>
              <a:t>you</a:t>
            </a:r>
            <a:r>
              <a:rPr lang="it-IT" altLang="x-none" dirty="0"/>
              <a:t> an </a:t>
            </a:r>
            <a:r>
              <a:rPr lang="it-IT" altLang="x-none" dirty="0" err="1"/>
              <a:t>overview</a:t>
            </a:r>
            <a:r>
              <a:rPr lang="it-IT" altLang="x-none" dirty="0"/>
              <a:t> of the use of </a:t>
            </a:r>
            <a:r>
              <a:rPr lang="it-IT" altLang="x-none" dirty="0" err="1"/>
              <a:t>Markov</a:t>
            </a:r>
            <a:r>
              <a:rPr lang="it-IT" altLang="x-none" dirty="0"/>
              <a:t>-state </a:t>
            </a:r>
            <a:r>
              <a:rPr lang="it-IT" altLang="x-none" dirty="0" err="1"/>
              <a:t>based</a:t>
            </a:r>
            <a:r>
              <a:rPr lang="it-IT" altLang="x-none" dirty="0"/>
              <a:t> </a:t>
            </a:r>
            <a:r>
              <a:rPr lang="it-IT" altLang="x-none" dirty="0" err="1"/>
              <a:t>methods</a:t>
            </a:r>
            <a:r>
              <a:rPr lang="it-IT" altLang="x-none" dirty="0"/>
              <a:t> in </a:t>
            </a:r>
            <a:r>
              <a:rPr lang="it-IT" altLang="x-none" dirty="0" err="1"/>
              <a:t>biomolecular</a:t>
            </a:r>
            <a:r>
              <a:rPr lang="it-IT" altLang="x-none" dirty="0"/>
              <a:t> </a:t>
            </a:r>
            <a:r>
              <a:rPr lang="it-IT" altLang="x-none" dirty="0" err="1"/>
              <a:t>simulations</a:t>
            </a:r>
            <a:r>
              <a:rPr lang="it-IT" altLang="x-none" dirty="0"/>
              <a:t>.</a:t>
            </a:r>
            <a:endParaRPr lang="x-none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try to convey you the general idea of how MSM stands with respect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33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06015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35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939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23024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try to convey you the general idea of how MSM stands with respect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06015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98BCA7-FDDD-45DA-9E9D-69BB1A8EF426}" type="slidenum">
              <a:rPr lang="it-IT" altLang="x-none" smtClean="0"/>
              <a:pPr eaLnBrk="1" hangingPunct="1"/>
              <a:t>8</a:t>
            </a:fld>
            <a:endParaRPr lang="it-IT" altLang="x-none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x-none" dirty="0"/>
              <a:t>while I can not have 100s of supercomputers, I can have 100s of gpus. what do I need? enthusiastic volunteers</a:t>
            </a:r>
          </a:p>
          <a:p>
            <a:pPr eaLnBrk="1" hangingPunct="1"/>
            <a:r>
              <a:rPr lang="en-US" altLang="x-none" dirty="0"/>
              <a:t>(or 1 cluster: 128-cores cluster, 50k €)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try to convey you the general idea of how MSM stands with respect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06015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try to convey you the general idea of how MSM stands with respect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17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06015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try to convey you the general idea of how MSM stands with respect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25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33655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try to convey you the general idea of how MSM stands with respect to other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81384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31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16704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13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89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466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9235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923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10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3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7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4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47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3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/>
              <a:t>16/05/23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2" r:id="rId12"/>
    <p:sldLayoutId id="2147483744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25443919300109?via%3Dihu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903.0730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8987" y="476250"/>
            <a:ext cx="8228012" cy="1576388"/>
          </a:xfrm>
        </p:spPr>
        <p:txBody>
          <a:bodyPr lIns="0" tIns="35228" rIns="0" bIns="0" anchor="ctr"/>
          <a:lstStyle/>
          <a:p>
            <a:pPr marL="90488" indent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GB" altLang="x-none" b="1" dirty="0">
                <a:solidFill>
                  <a:schemeClr val="bg1"/>
                </a:solidFill>
              </a:rPr>
              <a:t>MD Simulations with </a:t>
            </a:r>
            <a:r>
              <a:rPr lang="en-GB" altLang="x-none" b="1" dirty="0" err="1">
                <a:solidFill>
                  <a:schemeClr val="bg1"/>
                </a:solidFill>
              </a:rPr>
              <a:t>OpenMM</a:t>
            </a:r>
            <a:endParaRPr lang="it-IT" altLang="x-none" b="1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228600" y="359410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3" name="Rectangle 2"/>
          <p:cNvSpPr>
            <a:spLocks noChangeArrowheads="1"/>
          </p:cNvSpPr>
          <p:nvPr/>
        </p:nvSpPr>
        <p:spPr bwMode="auto">
          <a:xfrm>
            <a:off x="1312863" y="3497262"/>
            <a:ext cx="6992937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ctr"/>
          <a:lstStyle/>
          <a:p>
            <a:pPr marL="90488" algn="l" defTabSz="414338">
              <a:lnSpc>
                <a:spcPct val="12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2400" u="sng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Toni Giorgino</a:t>
            </a:r>
            <a:br>
              <a:rPr lang="en-US" altLang="x-none" sz="2400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</a:br>
            <a:r>
              <a:rPr lang="en-US" altLang="x-none" sz="2400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National Research Council of Italy</a:t>
            </a:r>
            <a:br>
              <a:rPr lang="en-US" altLang="x-none" sz="2400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</a:br>
            <a:r>
              <a:rPr lang="en-US" altLang="x-none" sz="2400" dirty="0" err="1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toni.giorgino@cnr.it</a:t>
            </a:r>
            <a:endParaRPr lang="en-US" altLang="x-none" sz="2400" dirty="0">
              <a:solidFill>
                <a:srgbClr val="002F5F"/>
              </a:solidFill>
              <a:latin typeface="Gill Sans Light" panose="020B0302020104020203" pitchFamily="34" charset="-79"/>
              <a:ea typeface="Helvetica Neue" pitchFamily="2" charset="0"/>
              <a:cs typeface="Gill Sans Light" panose="020B0302020104020203" pitchFamily="34" charset="-79"/>
            </a:endParaRPr>
          </a:p>
          <a:p>
            <a:pPr marL="90488" algn="l" defTabSz="414338">
              <a:lnSpc>
                <a:spcPct val="12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2400" dirty="0" err="1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www.giorginolab.it</a:t>
            </a:r>
            <a:r>
              <a:rPr lang="en-US" altLang="x-none" sz="2400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          </a:t>
            </a:r>
            <a:endParaRPr lang="it-IT" altLang="x-none" sz="2400" dirty="0">
              <a:solidFill>
                <a:srgbClr val="002F5F"/>
              </a:solidFill>
              <a:latin typeface="Gill Sans Light" panose="020B0302020104020203" pitchFamily="34" charset="-79"/>
              <a:ea typeface="Helvetica Neue" pitchFamily="2" charset="0"/>
              <a:cs typeface="Gill Sans Light" panose="020B0302020104020203" pitchFamily="34" charset="-79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1371600" y="5867400"/>
            <a:ext cx="7467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x-none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University of Padova c/o Prof. </a:t>
            </a:r>
            <a:r>
              <a:rPr lang="en-US" altLang="x-none" dirty="0" err="1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Fuxreiter</a:t>
            </a:r>
            <a:endParaRPr lang="en-US" altLang="x-none" dirty="0">
              <a:solidFill>
                <a:srgbClr val="002F5F"/>
              </a:solidFill>
              <a:latin typeface="Gill Sans Light" panose="020B0302020104020203" pitchFamily="34" charset="-79"/>
              <a:ea typeface="Helvetica Neue" pitchFamily="2" charset="0"/>
              <a:cs typeface="Gill Sans Light" panose="020B0302020104020203" pitchFamily="34" charset="-79"/>
            </a:endParaRPr>
          </a:p>
          <a:p>
            <a:pPr algn="r"/>
            <a:r>
              <a:rPr lang="en-US" altLang="x-none" dirty="0">
                <a:solidFill>
                  <a:srgbClr val="002F5F"/>
                </a:solidFill>
                <a:latin typeface="Gill Sans Light" panose="020B0302020104020203" pitchFamily="34" charset="-79"/>
                <a:ea typeface="Helvetica Neue" pitchFamily="2" charset="0"/>
                <a:cs typeface="Gill Sans Light" panose="020B0302020104020203" pitchFamily="34" charset="-79"/>
              </a:rPr>
              <a:t>May 16, 2023</a:t>
            </a:r>
            <a:endParaRPr lang="it-IT" altLang="x-none" dirty="0">
              <a:solidFill>
                <a:srgbClr val="002F5F"/>
              </a:solidFill>
              <a:latin typeface="Gill Sans Light" panose="020B0302020104020203" pitchFamily="34" charset="-79"/>
              <a:ea typeface="Helvetica Neue" pitchFamily="2" charset="0"/>
              <a:cs typeface="Gill Sans Light" panose="020B0302020104020203" pitchFamily="34" charset="-79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AAEEB25A-DC11-6940-BD49-2DDFAE74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308547"/>
            <a:ext cx="17499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it-IT" altLang="x-none" sz="2400" dirty="0">
                <a:solidFill>
                  <a:srgbClr val="000000"/>
                </a:solidFill>
                <a:latin typeface="Gill Sans Light"/>
                <a:cs typeface="Gill Sans Light"/>
              </a:rPr>
              <a:t>@</a:t>
            </a:r>
            <a:r>
              <a:rPr lang="it-IT" altLang="x-none" sz="2400" dirty="0" err="1">
                <a:solidFill>
                  <a:srgbClr val="000000"/>
                </a:solidFill>
                <a:latin typeface="Gill Sans Light"/>
                <a:cs typeface="Gill Sans Light"/>
              </a:rPr>
              <a:t>giorginolab</a:t>
            </a:r>
            <a:endParaRPr lang="it-IT" altLang="x-none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13" descr="GitHub">
            <a:extLst>
              <a:ext uri="{FF2B5EF4-FFF2-40B4-BE49-F238E27FC236}">
                <a16:creationId xmlns:a16="http://schemas.microsoft.com/office/drawing/2014/main" id="{E2883EAD-EB9E-A846-BB2E-74170468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11336"/>
            <a:ext cx="1590550" cy="93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D0EF9-BF6D-AA44-AF99-3CBA4B630F13}"/>
              </a:ext>
            </a:extLst>
          </p:cNvPr>
          <p:cNvSpPr txBox="1"/>
          <p:nvPr/>
        </p:nvSpPr>
        <p:spPr>
          <a:xfrm>
            <a:off x="6096000" y="516823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>
                <a:solidFill>
                  <a:srgbClr val="FF0000"/>
                </a:solidFill>
              </a:rPr>
              <a:t>Thesis projects available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152400" y="6248400"/>
            <a:ext cx="50234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https://github.com/giorginolab/MD-Tutorial-Data</a:t>
            </a:r>
          </a:p>
        </p:txBody>
      </p:sp>
    </p:spTree>
    <p:extLst>
      <p:ext uri="{BB962C8B-B14F-4D97-AF65-F5344CB8AC3E}">
        <p14:creationId xmlns:p14="http://schemas.microsoft.com/office/powerpoint/2010/main" val="9098494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bb410429.f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5"/>
          <a:stretch/>
        </p:blipFill>
        <p:spPr>
          <a:xfrm>
            <a:off x="228600" y="152400"/>
            <a:ext cx="7348622" cy="659954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310" y="6172200"/>
            <a:ext cx="3397690" cy="6096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114800" y="-76200"/>
            <a:ext cx="4918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dirty="0" err="1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Timescales</a:t>
            </a:r>
            <a:r>
              <a:rPr lang="it-IT" sz="4400" dirty="0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 </a:t>
            </a:r>
            <a:r>
              <a:rPr lang="it-IT" sz="4400" dirty="0" err="1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overview</a:t>
            </a:r>
            <a:endParaRPr lang="it-IT" dirty="0">
              <a:solidFill>
                <a:prstClr val="black"/>
              </a:solidFill>
              <a:effectLst>
                <a:glow rad="444500">
                  <a:prstClr val="white">
                    <a:alpha val="85000"/>
                  </a:prst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98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Patience</a:t>
            </a:r>
            <a:r>
              <a:rPr lang="it-IT" dirty="0"/>
              <a:t> and </a:t>
            </a:r>
            <a:r>
              <a:rPr lang="it-IT" dirty="0" err="1"/>
              <a:t>limits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the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 (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ns per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day</a:t>
            </a:r>
            <a:r>
              <a:rPr lang="it-IT" dirty="0"/>
              <a:t>, ns/</a:t>
            </a:r>
            <a:r>
              <a:rPr lang="it-IT" dirty="0" err="1"/>
              <a:t>day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System </a:t>
            </a:r>
            <a:r>
              <a:rPr lang="it-IT" dirty="0" err="1"/>
              <a:t>size</a:t>
            </a:r>
            <a:r>
              <a:rPr lang="it-IT" dirty="0"/>
              <a:t>. </a:t>
            </a:r>
            <a:r>
              <a:rPr lang="it-IT" dirty="0" err="1"/>
              <a:t>Reasonable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100 AA ~ 30,000 </a:t>
            </a:r>
            <a:r>
              <a:rPr lang="it-IT" dirty="0" err="1"/>
              <a:t>atoms</a:t>
            </a:r>
            <a:r>
              <a:rPr lang="it-IT" dirty="0"/>
              <a:t>.</a:t>
            </a:r>
          </a:p>
          <a:p>
            <a:pPr lvl="1"/>
            <a:r>
              <a:rPr lang="it-IT" dirty="0"/>
              <a:t>Computer </a:t>
            </a:r>
            <a:r>
              <a:rPr lang="it-IT" dirty="0" err="1"/>
              <a:t>speed</a:t>
            </a:r>
            <a:r>
              <a:rPr lang="it-IT" dirty="0"/>
              <a:t>. Forget laptops. </a:t>
            </a:r>
          </a:p>
          <a:p>
            <a:pPr lvl="1"/>
            <a:r>
              <a:rPr lang="it-IT" dirty="0" err="1"/>
              <a:t>Definitely</a:t>
            </a:r>
            <a:r>
              <a:rPr lang="it-IT" dirty="0"/>
              <a:t> use </a:t>
            </a:r>
            <a:r>
              <a:rPr lang="it-IT" dirty="0" err="1"/>
              <a:t>GPUs</a:t>
            </a:r>
            <a:r>
              <a:rPr lang="it-IT" dirty="0"/>
              <a:t>.</a:t>
            </a:r>
          </a:p>
          <a:p>
            <a:pPr lvl="1"/>
            <a:r>
              <a:rPr lang="it-IT" dirty="0"/>
              <a:t>Software.</a:t>
            </a:r>
          </a:p>
        </p:txBody>
      </p:sp>
    </p:spTree>
    <p:extLst>
      <p:ext uri="{BB962C8B-B14F-4D97-AF65-F5344CB8AC3E}">
        <p14:creationId xmlns:p14="http://schemas.microsoft.com/office/powerpoint/2010/main" val="148836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22313" y="2614613"/>
            <a:ext cx="7772400" cy="1500187"/>
          </a:xfrm>
        </p:spPr>
        <p:txBody>
          <a:bodyPr>
            <a:normAutofit/>
          </a:bodyPr>
          <a:lstStyle/>
          <a:p>
            <a:r>
              <a:rPr lang="it-IT" altLang="x-none" dirty="0" err="1"/>
              <a:t>OpenMM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0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OpenMM</a:t>
            </a:r>
            <a:r>
              <a:rPr lang="en-US" dirty="0"/>
              <a:t> is a molecular dynamics simulation toolkit that allows for high-performance simulations of biomolecules. </a:t>
            </a:r>
          </a:p>
          <a:p>
            <a:r>
              <a:rPr lang="en-US" dirty="0"/>
              <a:t>Allows for simulation of a variety of molecular systems, including proteins, nucleic acids, and small molecules</a:t>
            </a:r>
          </a:p>
          <a:p>
            <a:r>
              <a:rPr lang="en-US" dirty="0" err="1"/>
              <a:t>OpenMM</a:t>
            </a:r>
            <a:r>
              <a:rPr lang="en-US" dirty="0"/>
              <a:t> supports a wide range of force fields and integrators and can run on CPUs and GPUs. </a:t>
            </a:r>
          </a:p>
          <a:p>
            <a:r>
              <a:rPr lang="en-US" dirty="0"/>
              <a:t>Open source, written in C++ with Python and other language bindings available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737"/>
            <a:ext cx="4719320" cy="120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5198822" y="193830"/>
            <a:ext cx="1295400" cy="868362"/>
          </a:xfrm>
        </p:spPr>
        <p:txBody>
          <a:bodyPr/>
          <a:lstStyle/>
          <a:p>
            <a:r>
              <a:rPr lang="en-US" dirty="0"/>
              <a:t>.org</a:t>
            </a:r>
          </a:p>
        </p:txBody>
      </p:sp>
    </p:spTree>
    <p:extLst>
      <p:ext uri="{BB962C8B-B14F-4D97-AF65-F5344CB8AC3E}">
        <p14:creationId xmlns:p14="http://schemas.microsoft.com/office/powerpoint/2010/main" val="366289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 (object-oriented)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Download, complete and edit the structure:</a:t>
            </a:r>
          </a:p>
          <a:p>
            <a:pPr lvl="1"/>
            <a:r>
              <a:rPr lang="en-US" b="1" dirty="0"/>
              <a:t>Topology</a:t>
            </a:r>
            <a:r>
              <a:rPr lang="en-US" dirty="0"/>
              <a:t> (i.e. the identity of atoms, bonds,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Positions</a:t>
            </a:r>
            <a:r>
              <a:rPr lang="en-US" dirty="0"/>
              <a:t> (i.e. the starting coordinates)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system</a:t>
            </a:r>
            <a:r>
              <a:rPr lang="en-US" dirty="0"/>
              <a:t> object.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integrator</a:t>
            </a:r>
            <a:r>
              <a:rPr lang="en-US" dirty="0"/>
              <a:t> object.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A32BA-F464-B7C0-79EE-44584A4D86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Create and add custom </a:t>
            </a:r>
            <a:r>
              <a:rPr lang="en-US" b="1" dirty="0"/>
              <a:t>forces</a:t>
            </a:r>
            <a:r>
              <a:rPr lang="en-US" dirty="0"/>
              <a:t> to system if needed.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Define the </a:t>
            </a:r>
            <a:r>
              <a:rPr lang="en-US" b="1" dirty="0"/>
              <a:t>simulation</a:t>
            </a:r>
            <a:r>
              <a:rPr lang="en-US" dirty="0"/>
              <a:t> object.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Set the initial positions and velocities.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Minimize.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Run the simulation.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(Analyze the results.)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232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…are algorithms that solve the equations of motion for a system</a:t>
            </a:r>
          </a:p>
          <a:p>
            <a:r>
              <a:rPr lang="en-US" dirty="0" err="1"/>
              <a:t>OpenMM</a:t>
            </a:r>
            <a:r>
              <a:rPr lang="en-US" dirty="0"/>
              <a:t> includes several integrators, e.g. Langevin dynamics, </a:t>
            </a:r>
            <a:r>
              <a:rPr lang="en-US" dirty="0" err="1"/>
              <a:t>Verlet</a:t>
            </a:r>
            <a:r>
              <a:rPr lang="en-US" dirty="0"/>
              <a:t> integrator, and Monte Carlo </a:t>
            </a:r>
            <a:r>
              <a:rPr lang="en-US" dirty="0" err="1"/>
              <a:t>barostat</a:t>
            </a:r>
            <a:endParaRPr lang="en-US" dirty="0"/>
          </a:p>
          <a:p>
            <a:r>
              <a:rPr lang="en-US" dirty="0"/>
              <a:t>Different integrators are appropriate for different types of simulations and conditions (e.g.: NPT vs NVT)</a:t>
            </a:r>
          </a:p>
        </p:txBody>
      </p:sp>
    </p:spTree>
    <p:extLst>
      <p:ext uri="{BB962C8B-B14F-4D97-AF65-F5344CB8AC3E}">
        <p14:creationId xmlns:p14="http://schemas.microsoft.com/office/powerpoint/2010/main" val="365051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system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Once a system has been defined and the force field and integrator selected, it can be simulated</a:t>
            </a:r>
          </a:p>
          <a:p>
            <a:r>
              <a:rPr lang="en-US" dirty="0"/>
              <a:t>The simulation (run) involves running a series of steps, where each step involves calculating the forces on each atom, integrating the equations of motion, and updating the system's coordinates</a:t>
            </a:r>
          </a:p>
          <a:p>
            <a:r>
              <a:rPr lang="en-US" dirty="0"/>
              <a:t>After the simulation, data analysis can be performed to obtain information about the system's behavior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290578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22313" y="2614613"/>
            <a:ext cx="7772400" cy="1500187"/>
          </a:xfrm>
        </p:spPr>
        <p:txBody>
          <a:bodyPr>
            <a:normAutofit/>
          </a:bodyPr>
          <a:lstStyle/>
          <a:p>
            <a:r>
              <a:rPr lang="it-IT" altLang="x-none" dirty="0" err="1"/>
              <a:t>Let’s</a:t>
            </a:r>
            <a:r>
              <a:rPr lang="it-IT" altLang="x-none" dirty="0"/>
              <a:t> </a:t>
            </a:r>
            <a:r>
              <a:rPr lang="it-IT" altLang="x-none" dirty="0" err="1"/>
              <a:t>pick</a:t>
            </a:r>
            <a:r>
              <a:rPr lang="it-IT" altLang="x-none" dirty="0"/>
              <a:t> a test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52600" y="87048"/>
            <a:ext cx="8229600" cy="86836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6H1F:  </a:t>
            </a:r>
            <a:r>
              <a:rPr lang="en-US" sz="4000" dirty="0" err="1"/>
              <a:t>Gelsolin</a:t>
            </a:r>
            <a:r>
              <a:rPr lang="en-US" sz="4000" dirty="0"/>
              <a:t> G2+nanobody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1"/>
          <a:stretch/>
        </p:blipFill>
        <p:spPr bwMode="auto">
          <a:xfrm>
            <a:off x="457200" y="914400"/>
            <a:ext cx="8153400" cy="677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RCSB PDB">
            <a:extLst>
              <a:ext uri="{FF2B5EF4-FFF2-40B4-BE49-F238E27FC236}">
                <a16:creationId xmlns:a16="http://schemas.microsoft.com/office/drawing/2014/main" id="{3AB91FF3-F528-6907-2424-56E2EC2B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28600"/>
            <a:ext cx="2133600" cy="5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6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13520" cy="412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class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/>
          </a:bodyPr>
          <a:lstStyle/>
          <a:p>
            <a:r>
              <a:rPr lang="en-GB" dirty="0"/>
              <a:t>Molecular dynamics is a powerful tool for studying molecular systems</a:t>
            </a:r>
          </a:p>
          <a:p>
            <a:r>
              <a:rPr lang="en-GB" dirty="0" err="1"/>
              <a:t>OpenMM</a:t>
            </a:r>
            <a:r>
              <a:rPr lang="en-GB" dirty="0"/>
              <a:t> is a software library that allows for efficient and customizable MD simulations</a:t>
            </a:r>
          </a:p>
          <a:p>
            <a:r>
              <a:rPr lang="en-GB" dirty="0"/>
              <a:t>It’s exemplary of a modern well-maintained open-source library: </a:t>
            </a:r>
          </a:p>
          <a:p>
            <a:pPr lvl="1"/>
            <a:r>
              <a:rPr lang="en-GB" dirty="0"/>
              <a:t>CI infrastructure, developed on GitHub</a:t>
            </a:r>
          </a:p>
          <a:p>
            <a:pPr lvl="1"/>
            <a:r>
              <a:rPr lang="en-GB" dirty="0"/>
              <a:t>C++ w/ Python bindings</a:t>
            </a:r>
          </a:p>
          <a:p>
            <a:r>
              <a:rPr lang="en-GB" dirty="0"/>
              <a:t>We’ll use the latter, testing </a:t>
            </a:r>
            <a:r>
              <a:rPr lang="en-GB" i="1" dirty="0"/>
              <a:t>live </a:t>
            </a:r>
            <a:r>
              <a:rPr lang="en-GB" dirty="0"/>
              <a:t>on Google </a:t>
            </a:r>
            <a:r>
              <a:rPr lang="en-GB" dirty="0" err="1"/>
              <a:t>Colab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8171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80CF90-BA2A-0B48-A588-0558452C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93994" y="2057400"/>
            <a:ext cx="8756012" cy="449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79B14-0C9D-9B49-987F-25395498CD76}"/>
              </a:ext>
            </a:extLst>
          </p:cNvPr>
          <p:cNvSpPr txBox="1"/>
          <p:nvPr/>
        </p:nvSpPr>
        <p:spPr>
          <a:xfrm>
            <a:off x="723900" y="338051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Giorgino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Mattioni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D, Hassan A, Milani M, Mastrangelo 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Barbiroli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A, et al. Nanobody interaction unveils structure, dynamics and proteotoxicity of the Finnish-type amyloidogenic gelsolin variant.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Biochimica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Biophysica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Acta (BBA) - Molecular Basis of Disease. 2019 Mar 1;1865(3):648–60.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Journal link.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Preprint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18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2-6H1F-spin" descr="G2-6H1F-spin">
            <a:hlinkClick r:id="" action="ppaction://media"/>
            <a:extLst>
              <a:ext uri="{FF2B5EF4-FFF2-40B4-BE49-F238E27FC236}">
                <a16:creationId xmlns:a16="http://schemas.microsoft.com/office/drawing/2014/main" id="{5DB958FD-BF28-004F-85CA-E11C32318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313" t="9625" r="15927" b="8908"/>
          <a:stretch/>
        </p:blipFill>
        <p:spPr>
          <a:xfrm>
            <a:off x="6324600" y="966231"/>
            <a:ext cx="2640843" cy="5586969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228600" y="152400"/>
            <a:ext cx="26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2000">
                <a:latin typeface="Gill Sans MT" pitchFamily="34" charset="0"/>
              </a:defRPr>
            </a:lvl1pPr>
          </a:lstStyle>
          <a:p>
            <a:pPr algn="l"/>
            <a:r>
              <a:rPr lang="en-US" sz="2800" b="1" dirty="0"/>
              <a:t>Three puzzles!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04800" y="1569705"/>
            <a:ext cx="3056766" cy="4419600"/>
          </a:xfrm>
          <a:prstGeom prst="roundRect">
            <a:avLst>
              <a:gd name="adj" fmla="val 79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WT and </a:t>
            </a:r>
            <a:r>
              <a:rPr lang="en-US" sz="2400" dirty="0">
                <a:solidFill>
                  <a:srgbClr val="FF0000"/>
                </a:solidFill>
                <a:latin typeface="Gill Sans MT" pitchFamily="34" charset="0"/>
              </a:rPr>
              <a:t>D187N</a:t>
            </a:r>
            <a:r>
              <a:rPr lang="en-US" sz="2400" dirty="0">
                <a:latin typeface="Gill Sans MT" pitchFamily="34" charset="0"/>
              </a:rPr>
              <a:t> are </a:t>
            </a:r>
            <a:r>
              <a:rPr lang="en-US" sz="2400" b="1" dirty="0">
                <a:latin typeface="Gill Sans MT" pitchFamily="34" charset="0"/>
              </a:rPr>
              <a:t>virtually</a:t>
            </a:r>
            <a:r>
              <a:rPr lang="en-US" sz="2400" dirty="0">
                <a:latin typeface="Gill Sans MT" pitchFamily="34" charset="0"/>
              </a:rPr>
              <a:t> </a:t>
            </a:r>
            <a:r>
              <a:rPr lang="en-US" sz="2400" b="1" dirty="0">
                <a:latin typeface="Gill Sans MT" pitchFamily="34" charset="0"/>
              </a:rPr>
              <a:t>identical</a:t>
            </a:r>
            <a:r>
              <a:rPr lang="en-US" sz="2400" dirty="0">
                <a:latin typeface="Gill Sans MT" pitchFamily="34" charset="0"/>
              </a:rPr>
              <a:t>*: same structure, different function</a:t>
            </a:r>
            <a:endParaRPr lang="en-US" sz="2400" b="1" dirty="0">
              <a:latin typeface="Gill Sans MT" pitchFamily="34" charset="0"/>
            </a:endParaRP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sz="2400" dirty="0">
                <a:latin typeface="Gill Sans MT" pitchFamily="34" charset="0"/>
              </a:rPr>
              <a:t>Nb11 binds far from the </a:t>
            </a:r>
            <a:r>
              <a:rPr lang="en-US" sz="2400" dirty="0" err="1">
                <a:latin typeface="Gill Sans MT" pitchFamily="34" charset="0"/>
              </a:rPr>
              <a:t>furin</a:t>
            </a:r>
            <a:r>
              <a:rPr lang="en-US" sz="2400" dirty="0">
                <a:latin typeface="Gill Sans MT" pitchFamily="34" charset="0"/>
              </a:rPr>
              <a:t> </a:t>
            </a:r>
            <a:r>
              <a:rPr lang="en-US" sz="2400" dirty="0">
                <a:solidFill>
                  <a:srgbClr val="1D13FF"/>
                </a:solidFill>
                <a:latin typeface="Gill Sans MT" pitchFamily="34" charset="0"/>
              </a:rPr>
              <a:t>cleavage site</a:t>
            </a:r>
            <a:r>
              <a:rPr lang="mr-IN" sz="2400" dirty="0">
                <a:latin typeface="Gill Sans MT" pitchFamily="34" charset="0"/>
              </a:rPr>
              <a:t>…</a:t>
            </a:r>
            <a:endParaRPr lang="en-US" sz="2400" dirty="0">
              <a:latin typeface="Gill Sans MT" pitchFamily="34" charset="0"/>
            </a:endParaRP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mr-IN" sz="2400" dirty="0">
                <a:latin typeface="Gill Sans MT" pitchFamily="34" charset="0"/>
              </a:rPr>
              <a:t>…</a:t>
            </a:r>
            <a:r>
              <a:rPr lang="it-IT" sz="2400" dirty="0">
                <a:latin typeface="Gill Sans MT" pitchFamily="34" charset="0"/>
              </a:rPr>
              <a:t>a</a:t>
            </a:r>
            <a:r>
              <a:rPr lang="en-US" sz="2400" dirty="0" err="1">
                <a:latin typeface="Gill Sans MT" pitchFamily="34" charset="0"/>
              </a:rPr>
              <a:t>nd</a:t>
            </a:r>
            <a:r>
              <a:rPr lang="en-US" sz="2400" dirty="0">
                <a:latin typeface="Gill Sans MT" pitchFamily="34" charset="0"/>
              </a:rPr>
              <a:t> far from the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Gill Sans MT" pitchFamily="34" charset="0"/>
              </a:rPr>
              <a:t>Ca</a:t>
            </a:r>
            <a:r>
              <a:rPr lang="en-US" sz="2400" baseline="30000" dirty="0">
                <a:solidFill>
                  <a:schemeClr val="accent3">
                    <a:lumMod val="50000"/>
                  </a:schemeClr>
                </a:solidFill>
                <a:latin typeface="Gill Sans MT" pitchFamily="34" charset="0"/>
              </a:rPr>
              <a:t>2+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Gill Sans MT" pitchFamily="34" charset="0"/>
              </a:rPr>
              <a:t> ion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FD202B22-BBEA-D147-BDA4-9AD1C056D4E3}"/>
              </a:ext>
            </a:extLst>
          </p:cNvPr>
          <p:cNvSpPr txBox="1"/>
          <p:nvPr/>
        </p:nvSpPr>
        <p:spPr>
          <a:xfrm>
            <a:off x="3843318" y="400162"/>
            <a:ext cx="4560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Gill Sans MT" pitchFamily="34" charset="0"/>
              </a:rPr>
              <a:t>WT:Nb11 complex compared to D187N:Nb11. 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C77D7815-A654-6042-BFD4-F108505A2524}"/>
              </a:ext>
            </a:extLst>
          </p:cNvPr>
          <p:cNvSpPr txBox="1"/>
          <p:nvPr/>
        </p:nvSpPr>
        <p:spPr>
          <a:xfrm>
            <a:off x="3482893" y="6338961"/>
            <a:ext cx="23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itchFamily="34" charset="0"/>
              </a:rPr>
              <a:t>WT:  4S10,  2.6 Å</a:t>
            </a:r>
          </a:p>
        </p:txBody>
      </p:sp>
      <p:pic>
        <p:nvPicPr>
          <p:cNvPr id="10" name="G2-4S10-spin" descr="G2-4S10-spin">
            <a:hlinkClick r:id="" action="ppaction://media"/>
            <a:extLst>
              <a:ext uri="{FF2B5EF4-FFF2-40B4-BE49-F238E27FC236}">
                <a16:creationId xmlns:a16="http://schemas.microsoft.com/office/drawing/2014/main" id="{0FE53E25-158F-FF43-BC9A-FB178C8B41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7711" r="32390"/>
          <a:stretch/>
        </p:blipFill>
        <p:spPr>
          <a:xfrm>
            <a:off x="3482893" y="1109272"/>
            <a:ext cx="2640843" cy="5113212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FF9390D2-0ACA-A946-8D23-60F0832F1425}"/>
              </a:ext>
            </a:extLst>
          </p:cNvPr>
          <p:cNvSpPr txBox="1"/>
          <p:nvPr/>
        </p:nvSpPr>
        <p:spPr>
          <a:xfrm>
            <a:off x="6445927" y="6335801"/>
            <a:ext cx="23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itchFamily="34" charset="0"/>
              </a:rPr>
              <a:t>D187N:  </a:t>
            </a:r>
            <a:r>
              <a:rPr lang="en-US" sz="1600" b="1" dirty="0">
                <a:solidFill>
                  <a:srgbClr val="FF0000"/>
                </a:solidFill>
                <a:latin typeface="Gill Sans MT" pitchFamily="34" charset="0"/>
              </a:rPr>
              <a:t>6H1F</a:t>
            </a:r>
            <a:r>
              <a:rPr lang="en-US" sz="1600" dirty="0">
                <a:latin typeface="Gill Sans MT" pitchFamily="34" charset="0"/>
              </a:rPr>
              <a:t>,  1.9 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CA8F1-3424-B743-ADD0-189786B7D030}"/>
              </a:ext>
            </a:extLst>
          </p:cNvPr>
          <p:cNvSpPr txBox="1"/>
          <p:nvPr/>
        </p:nvSpPr>
        <p:spPr>
          <a:xfrm>
            <a:off x="762597" y="6335801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* Except Ca</a:t>
            </a:r>
            <a:r>
              <a:rPr lang="en-IT" sz="1600" baseline="30000" dirty="0">
                <a:latin typeface="Gill Sans MT" pitchFamily="34" charset="0"/>
              </a:rPr>
              <a:t>2+</a:t>
            </a:r>
            <a:r>
              <a:rPr lang="en-IT" sz="1600" dirty="0">
                <a:latin typeface="Gill Sans MT" pitchFamily="34" charset="0"/>
              </a:rPr>
              <a:t> binding</a:t>
            </a:r>
          </a:p>
        </p:txBody>
      </p:sp>
    </p:spTree>
    <p:extLst>
      <p:ext uri="{BB962C8B-B14F-4D97-AF65-F5344CB8AC3E}">
        <p14:creationId xmlns:p14="http://schemas.microsoft.com/office/powerpoint/2010/main" val="30265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9D94B7-6FFD-3F49-AF93-C88FA8E85362}"/>
              </a:ext>
            </a:extLst>
          </p:cNvPr>
          <p:cNvGrpSpPr/>
          <p:nvPr/>
        </p:nvGrpSpPr>
        <p:grpSpPr>
          <a:xfrm>
            <a:off x="4669899" y="1688916"/>
            <a:ext cx="3909551" cy="5029200"/>
            <a:chOff x="-27569" y="287923"/>
            <a:chExt cx="4751969" cy="6112877"/>
          </a:xfrm>
        </p:grpSpPr>
        <p:pic>
          <p:nvPicPr>
            <p:cNvPr id="6146" name="Picture 2" descr="Z:\home\toni\work\gelsolin-D187N-paper\5-figures\box_blu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" y="287923"/>
              <a:ext cx="4589110" cy="586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ttore 2 2"/>
            <p:cNvCxnSpPr/>
            <p:nvPr/>
          </p:nvCxnSpPr>
          <p:spPr>
            <a:xfrm flipV="1">
              <a:off x="1506890" y="5621923"/>
              <a:ext cx="2667000" cy="609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sellaDiTesto 4"/>
            <p:cNvSpPr txBox="1"/>
            <p:nvPr/>
          </p:nvSpPr>
          <p:spPr>
            <a:xfrm>
              <a:off x="-27569" y="3221623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MT" pitchFamily="34" charset="0"/>
                </a:rPr>
                <a:t>105 Å</a:t>
              </a:r>
            </a:p>
          </p:txBody>
        </p:sp>
        <p:cxnSp>
          <p:nvCxnSpPr>
            <p:cNvPr id="7" name="Connettore 2 6"/>
            <p:cNvCxnSpPr/>
            <p:nvPr/>
          </p:nvCxnSpPr>
          <p:spPr>
            <a:xfrm flipH="1" flipV="1">
              <a:off x="897290" y="5240923"/>
              <a:ext cx="342900" cy="9144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0"/>
            <p:cNvSpPr txBox="1"/>
            <p:nvPr/>
          </p:nvSpPr>
          <p:spPr>
            <a:xfrm>
              <a:off x="389677" y="5689796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MT" pitchFamily="34" charset="0"/>
                </a:rPr>
                <a:t>62 Å</a:t>
              </a:r>
            </a:p>
          </p:txBody>
        </p:sp>
        <p:cxnSp>
          <p:nvCxnSpPr>
            <p:cNvPr id="12" name="Connettore 2 11"/>
            <p:cNvCxnSpPr/>
            <p:nvPr/>
          </p:nvCxnSpPr>
          <p:spPr>
            <a:xfrm>
              <a:off x="580177" y="973723"/>
              <a:ext cx="240913" cy="41148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2777386" y="606224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MT" pitchFamily="34" charset="0"/>
                </a:rPr>
                <a:t>67 Å</a:t>
              </a:r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500784" y="275915"/>
            <a:ext cx="79574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latin typeface="Gill Sans MT" pitchFamily="34" charset="0"/>
              </a:defRPr>
            </a:lvl1pPr>
          </a:lstStyle>
          <a:p>
            <a:pPr marL="342900" indent="-342900" algn="l">
              <a:spcBef>
                <a:spcPts val="600"/>
              </a:spcBef>
              <a:tabLst>
                <a:tab pos="4572000" algn="l"/>
              </a:tabLst>
            </a:pPr>
            <a:r>
              <a:rPr lang="en-US" sz="2800" b="1" dirty="0"/>
              <a:t>GSN </a:t>
            </a:r>
            <a:r>
              <a:rPr lang="en-US" sz="2800" b="1" dirty="0">
                <a:solidFill>
                  <a:schemeClr val="accent2"/>
                </a:solidFill>
              </a:rPr>
              <a:t>± Nb11 </a:t>
            </a:r>
            <a:r>
              <a:rPr lang="en-US" sz="2800" b="1" dirty="0"/>
              <a:t>MD simulations</a:t>
            </a: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/>
              <a:t>Unbiased sampling @300 °K	CHARMM36</a:t>
            </a: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/>
              <a:t>100 mM NaCl	~3 </a:t>
            </a:r>
            <a:r>
              <a:rPr lang="en-US" dirty="0" err="1"/>
              <a:t>μs</a:t>
            </a:r>
            <a:r>
              <a:rPr lang="en-US" dirty="0"/>
              <a:t> tot.   ~25k/</a:t>
            </a:r>
            <a:r>
              <a:rPr lang="en-US" dirty="0">
                <a:solidFill>
                  <a:schemeClr val="accent2"/>
                </a:solidFill>
              </a:rPr>
              <a:t>43k atoms</a:t>
            </a:r>
            <a:endParaRPr lang="en-US" i="1" dirty="0"/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solidFill>
                  <a:srgbClr val="C0504D"/>
                </a:solidFill>
              </a:rPr>
              <a:t>Harmonic restraints:</a:t>
            </a:r>
            <a:br>
              <a:rPr lang="en-US" dirty="0">
                <a:solidFill>
                  <a:srgbClr val="C0504D"/>
                </a:solidFill>
              </a:rPr>
            </a:br>
            <a:r>
              <a:rPr lang="en-US" dirty="0">
                <a:solidFill>
                  <a:srgbClr val="C0504D"/>
                </a:solidFill>
              </a:rPr>
              <a:t>SS Nb1 @ 0.03 kcal/mol/Å</a:t>
            </a:r>
            <a:r>
              <a:rPr lang="en-US" baseline="30000" dirty="0">
                <a:solidFill>
                  <a:srgbClr val="C0504D"/>
                </a:solidFill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61112B-0952-F541-906E-C972011FB6F9}"/>
              </a:ext>
            </a:extLst>
          </p:cNvPr>
          <p:cNvGrpSpPr/>
          <p:nvPr/>
        </p:nvGrpSpPr>
        <p:grpSpPr>
          <a:xfrm>
            <a:off x="710149" y="2514600"/>
            <a:ext cx="3262036" cy="3739216"/>
            <a:chOff x="4362450" y="1088023"/>
            <a:chExt cx="3971925" cy="4552950"/>
          </a:xfrm>
        </p:grpSpPr>
        <p:pic>
          <p:nvPicPr>
            <p:cNvPr id="14" name="Picture 3" descr="Z:\home\toni\work\gelsolin-D187N-paper\5-figures\box_no_nb_blur.png">
              <a:extLst>
                <a:ext uri="{FF2B5EF4-FFF2-40B4-BE49-F238E27FC236}">
                  <a16:creationId xmlns:a16="http://schemas.microsoft.com/office/drawing/2014/main" id="{4F36D583-2118-154E-95D1-07E722919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t="21101" r="6648" b="14079"/>
            <a:stretch/>
          </p:blipFill>
          <p:spPr bwMode="auto">
            <a:xfrm>
              <a:off x="4362450" y="1088023"/>
              <a:ext cx="3971925" cy="429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ttore 2 19">
              <a:extLst>
                <a:ext uri="{FF2B5EF4-FFF2-40B4-BE49-F238E27FC236}">
                  <a16:creationId xmlns:a16="http://schemas.microsoft.com/office/drawing/2014/main" id="{DFEE2BFB-AED2-D544-9333-B218BB214BE6}"/>
                </a:ext>
              </a:extLst>
            </p:cNvPr>
            <p:cNvCxnSpPr/>
            <p:nvPr/>
          </p:nvCxnSpPr>
          <p:spPr>
            <a:xfrm flipV="1">
              <a:off x="4991100" y="4878973"/>
              <a:ext cx="3048000" cy="66892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20">
              <a:extLst>
                <a:ext uri="{FF2B5EF4-FFF2-40B4-BE49-F238E27FC236}">
                  <a16:creationId xmlns:a16="http://schemas.microsoft.com/office/drawing/2014/main" id="{ADFB6975-8506-9841-B6AF-7A650CAAC19F}"/>
                </a:ext>
              </a:extLst>
            </p:cNvPr>
            <p:cNvSpPr txBox="1"/>
            <p:nvPr/>
          </p:nvSpPr>
          <p:spPr>
            <a:xfrm>
              <a:off x="6335713" y="5302419"/>
              <a:ext cx="841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ill Sans MT" pitchFamily="34" charset="0"/>
                </a:rPr>
                <a:t>(65 </a:t>
              </a:r>
              <a:r>
                <a:rPr lang="en-US" sz="1600" dirty="0" err="1">
                  <a:latin typeface="Gill Sans MT" pitchFamily="34" charset="0"/>
                </a:rPr>
                <a:t>Å</a:t>
              </a:r>
              <a:r>
                <a:rPr lang="en-US" sz="1600" dirty="0">
                  <a:latin typeface="Gill Sans MT" pitchFamily="34" charset="0"/>
                </a:rPr>
                <a:t>) </a:t>
              </a:r>
              <a:r>
                <a:rPr lang="en-US" sz="1600" baseline="30000" dirty="0">
                  <a:latin typeface="Gill Sans MT" pitchFamily="34" charset="0"/>
                </a:rPr>
                <a:t>3</a:t>
              </a:r>
            </a:p>
          </p:txBody>
        </p:sp>
        <p:sp>
          <p:nvSpPr>
            <p:cNvPr id="18" name="CasellaDiTesto 3">
              <a:extLst>
                <a:ext uri="{FF2B5EF4-FFF2-40B4-BE49-F238E27FC236}">
                  <a16:creationId xmlns:a16="http://schemas.microsoft.com/office/drawing/2014/main" id="{82B23426-4AD0-E144-9690-7AB0ADC4B5AC}"/>
                </a:ext>
              </a:extLst>
            </p:cNvPr>
            <p:cNvSpPr txBox="1"/>
            <p:nvPr/>
          </p:nvSpPr>
          <p:spPr>
            <a:xfrm>
              <a:off x="7100421" y="2006024"/>
              <a:ext cx="67197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MT" pitchFamily="34" charset="0"/>
                </a:rPr>
                <a:t>15 </a:t>
              </a:r>
              <a:r>
                <a:rPr lang="en-US" sz="16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MT" pitchFamily="34" charset="0"/>
                </a:rPr>
                <a:t>Å</a:t>
              </a:r>
              <a:r>
                <a:rPr lang="it-IT" sz="16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MT" pitchFamily="34" charset="0"/>
                </a:rPr>
                <a:t> </a:t>
              </a:r>
              <a:br>
                <a:rPr lang="it-IT" sz="16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MT" pitchFamily="34" charset="0"/>
                </a:rPr>
              </a:br>
              <a:r>
                <a:rPr lang="it-IT" sz="16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MT" pitchFamily="34" charset="0"/>
                </a:rPr>
                <a:t>buffer</a:t>
              </a:r>
            </a:p>
          </p:txBody>
        </p:sp>
        <p:cxnSp>
          <p:nvCxnSpPr>
            <p:cNvPr id="19" name="Connettore 2 6">
              <a:extLst>
                <a:ext uri="{FF2B5EF4-FFF2-40B4-BE49-F238E27FC236}">
                  <a16:creationId xmlns:a16="http://schemas.microsoft.com/office/drawing/2014/main" id="{9B0E8611-C73E-1E4D-AD9C-CDBBA3677443}"/>
                </a:ext>
              </a:extLst>
            </p:cNvPr>
            <p:cNvCxnSpPr/>
            <p:nvPr/>
          </p:nvCxnSpPr>
          <p:spPr>
            <a:xfrm>
              <a:off x="6934200" y="2743200"/>
              <a:ext cx="9144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03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2400" y="8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latin typeface="Gill Sans MT" pitchFamily="34" charset="0"/>
              </a:defRPr>
            </a:lvl1pPr>
          </a:lstStyle>
          <a:p>
            <a:pPr algn="l"/>
            <a:r>
              <a:rPr lang="en-US" sz="2800" b="1" dirty="0"/>
              <a:t>MD results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2" b="1"/>
          <a:stretch/>
        </p:blipFill>
        <p:spPr bwMode="auto">
          <a:xfrm>
            <a:off x="1305578" y="762000"/>
            <a:ext cx="6986588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9FED7-B714-AD4D-A248-F0ACBBBA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7000"/>
            <a:ext cx="8305800" cy="4152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5EC76-4A37-1549-968E-87FEB8530FCC}"/>
              </a:ext>
            </a:extLst>
          </p:cNvPr>
          <p:cNvCxnSpPr>
            <a:cxnSpLocks/>
          </p:cNvCxnSpPr>
          <p:nvPr/>
        </p:nvCxnSpPr>
        <p:spPr>
          <a:xfrm>
            <a:off x="4038600" y="51054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E377F-814A-D440-A11C-8B3BFDEB7306}"/>
              </a:ext>
            </a:extLst>
          </p:cNvPr>
          <p:cNvCxnSpPr>
            <a:cxnSpLocks/>
          </p:cNvCxnSpPr>
          <p:nvPr/>
        </p:nvCxnSpPr>
        <p:spPr>
          <a:xfrm>
            <a:off x="4038600" y="5715000"/>
            <a:ext cx="6078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900168-29E7-0D4B-B2C4-1B813AEDEE61}"/>
              </a:ext>
            </a:extLst>
          </p:cNvPr>
          <p:cNvSpPr txBox="1"/>
          <p:nvPr/>
        </p:nvSpPr>
        <p:spPr>
          <a:xfrm>
            <a:off x="4724400" y="4936123"/>
            <a:ext cx="370614" cy="3385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α</a:t>
            </a:r>
            <a:r>
              <a:rPr lang="en-IT" sz="1600" baseline="-25000" dirty="0">
                <a:latin typeface="Gill Sans MT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D6D84-E326-8A4E-9EBA-3B69AF89A791}"/>
              </a:ext>
            </a:extLst>
          </p:cNvPr>
          <p:cNvSpPr txBox="1"/>
          <p:nvPr/>
        </p:nvSpPr>
        <p:spPr>
          <a:xfrm>
            <a:off x="4724400" y="5545723"/>
            <a:ext cx="370614" cy="3385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α</a:t>
            </a:r>
            <a:r>
              <a:rPr lang="en-IT" sz="1600" baseline="-25000" dirty="0">
                <a:latin typeface="Gill Sans MT" pitchFamily="34" charset="0"/>
              </a:rPr>
              <a:t>0</a:t>
            </a:r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D6E61A26-160C-B44A-B028-7B5A0EB82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8422" y="152399"/>
            <a:ext cx="1152835" cy="1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28600" y="1524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latin typeface="Gill Sans MT" pitchFamily="34" charset="0"/>
              </a:defRPr>
            </a:lvl1pPr>
          </a:lstStyle>
          <a:p>
            <a:pPr algn="l"/>
            <a:r>
              <a:rPr lang="en-US" sz="2800" b="1" dirty="0"/>
              <a:t>A matter of dynamics?</a:t>
            </a:r>
            <a:endParaRPr lang="en-US" dirty="0"/>
          </a:p>
        </p:txBody>
      </p:sp>
      <p:pic>
        <p:nvPicPr>
          <p:cNvPr id="4098" name="Picture 2" descr="Z:\home\toni\Desktop\1-s2.0-S0925443919300109-gr4_lr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r="62593" b="52513"/>
          <a:stretch/>
        </p:blipFill>
        <p:spPr bwMode="auto">
          <a:xfrm>
            <a:off x="76199" y="1371600"/>
            <a:ext cx="548640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Z:\home\toni\Desktop\1-s2.0-S0925443919300109-gr4_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1" r="62420" b="3210"/>
          <a:stretch/>
        </p:blipFill>
        <p:spPr bwMode="auto">
          <a:xfrm>
            <a:off x="6456082" y="4513389"/>
            <a:ext cx="2611718" cy="23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2 4"/>
          <p:cNvCxnSpPr/>
          <p:nvPr/>
        </p:nvCxnSpPr>
        <p:spPr>
          <a:xfrm>
            <a:off x="2057400" y="3200400"/>
            <a:ext cx="0" cy="1143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4343400" y="3200400"/>
            <a:ext cx="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>
            <a:off x="2080260" y="4630611"/>
            <a:ext cx="0" cy="24618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4343400" y="4495800"/>
            <a:ext cx="0" cy="3810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atex.codecogs.com/png.latex?%5Cdpi%7B200%7D%20B%3D%288%20%5Cpi%5E2%20/%203%29%20%5C%2C%20%5Cmathrm%7BRMSF%7D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75620"/>
            <a:ext cx="2058290" cy="26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F88DE2-2FE1-6F47-9607-6D1893490A4C}"/>
              </a:ext>
            </a:extLst>
          </p:cNvPr>
          <p:cNvSpPr txBox="1"/>
          <p:nvPr/>
        </p:nvSpPr>
        <p:spPr>
          <a:xfrm>
            <a:off x="6019800" y="2153359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WT: Nb11 has ~ no effect on fluctuation profile (control)</a:t>
            </a:r>
          </a:p>
        </p:txBody>
      </p:sp>
      <p:cxnSp>
        <p:nvCxnSpPr>
          <p:cNvPr id="12" name="Connettore 2 4">
            <a:extLst>
              <a:ext uri="{FF2B5EF4-FFF2-40B4-BE49-F238E27FC236}">
                <a16:creationId xmlns:a16="http://schemas.microsoft.com/office/drawing/2014/main" id="{F342AD1E-E64B-8942-B2E9-751A3A36DA7B}"/>
              </a:ext>
            </a:extLst>
          </p:cNvPr>
          <p:cNvCxnSpPr>
            <a:cxnSpLocks/>
          </p:cNvCxnSpPr>
          <p:nvPr/>
        </p:nvCxnSpPr>
        <p:spPr>
          <a:xfrm flipH="1">
            <a:off x="5562600" y="2435535"/>
            <a:ext cx="35436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06D2B6-94CA-4A47-8412-359A46770A7B}"/>
              </a:ext>
            </a:extLst>
          </p:cNvPr>
          <p:cNvSpPr txBox="1"/>
          <p:nvPr/>
        </p:nvSpPr>
        <p:spPr>
          <a:xfrm>
            <a:off x="3834924" y="6214646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400" dirty="0">
                <a:latin typeface="Gill Sans MT" pitchFamily="34" charset="0"/>
              </a:rPr>
              <a:t>MD vs exp. B-factors →</a:t>
            </a:r>
          </a:p>
        </p:txBody>
      </p:sp>
      <p:pic>
        <p:nvPicPr>
          <p:cNvPr id="14" name="Picture 2" descr="Z:\home\toni\Desktop\1-s2.0-S0925443919300109-gr4_lrg.jpg">
            <a:extLst>
              <a:ext uri="{FF2B5EF4-FFF2-40B4-BE49-F238E27FC236}">
                <a16:creationId xmlns:a16="http://schemas.microsoft.com/office/drawing/2014/main" id="{0124426D-E891-BC45-AA64-A326E8C24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t="66817" r="50000" b="25441"/>
          <a:stretch/>
        </p:blipFill>
        <p:spPr bwMode="auto">
          <a:xfrm>
            <a:off x="6324600" y="497832"/>
            <a:ext cx="1981200" cy="896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2AACE-8BCB-A542-821C-467AC4A19C9E}"/>
              </a:ext>
            </a:extLst>
          </p:cNvPr>
          <p:cNvSpPr txBox="1"/>
          <p:nvPr/>
        </p:nvSpPr>
        <p:spPr>
          <a:xfrm>
            <a:off x="6019800" y="3373303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solidFill>
                  <a:schemeClr val="accent2">
                    <a:lumMod val="75000"/>
                  </a:schemeClr>
                </a:solidFill>
                <a:latin typeface="Gill Sans MT" pitchFamily="34" charset="0"/>
              </a:rPr>
              <a:t>Mutant: destabilized α</a:t>
            </a:r>
            <a:r>
              <a:rPr lang="en-IT" sz="1600" baseline="-25000" dirty="0">
                <a:solidFill>
                  <a:schemeClr val="accent2">
                    <a:lumMod val="75000"/>
                  </a:schemeClr>
                </a:solidFill>
                <a:latin typeface="Gill Sans MT" pitchFamily="34" charset="0"/>
              </a:rPr>
              <a:t>0</a:t>
            </a:r>
            <a:r>
              <a:rPr lang="en-IT" sz="1600" dirty="0">
                <a:solidFill>
                  <a:schemeClr val="accent2">
                    <a:lumMod val="75000"/>
                  </a:schemeClr>
                </a:solidFill>
                <a:latin typeface="Gill Sans MT" pitchFamily="34" charset="0"/>
              </a:rPr>
              <a:t>, α</a:t>
            </a:r>
            <a:r>
              <a:rPr lang="en-IT" sz="1600" baseline="-25000" dirty="0">
                <a:solidFill>
                  <a:schemeClr val="accent2">
                    <a:lumMod val="75000"/>
                  </a:schemeClr>
                </a:solidFill>
                <a:latin typeface="Gill Sans MT" pitchFamily="34" charset="0"/>
              </a:rPr>
              <a:t>2</a:t>
            </a:r>
          </a:p>
        </p:txBody>
      </p:sp>
      <p:cxnSp>
        <p:nvCxnSpPr>
          <p:cNvPr id="17" name="Connettore 2 4">
            <a:extLst>
              <a:ext uri="{FF2B5EF4-FFF2-40B4-BE49-F238E27FC236}">
                <a16:creationId xmlns:a16="http://schemas.microsoft.com/office/drawing/2014/main" id="{64D08A4B-7B41-7748-913D-794ED75957E4}"/>
              </a:ext>
            </a:extLst>
          </p:cNvPr>
          <p:cNvCxnSpPr>
            <a:cxnSpLocks/>
          </p:cNvCxnSpPr>
          <p:nvPr/>
        </p:nvCxnSpPr>
        <p:spPr>
          <a:xfrm flipH="1">
            <a:off x="5562600" y="3551182"/>
            <a:ext cx="35436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9D3238-1EE8-E347-BF79-7A539D87D03F}"/>
              </a:ext>
            </a:extLst>
          </p:cNvPr>
          <p:cNvSpPr txBox="1"/>
          <p:nvPr/>
        </p:nvSpPr>
        <p:spPr>
          <a:xfrm>
            <a:off x="6019800" y="3700046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solidFill>
                  <a:schemeClr val="tx2"/>
                </a:solidFill>
                <a:latin typeface="Gill Sans MT" pitchFamily="34" charset="0"/>
              </a:rPr>
              <a:t>Nb11: complete stability recovery</a:t>
            </a:r>
            <a:endParaRPr lang="en-IT" sz="1600" baseline="-25000" dirty="0">
              <a:solidFill>
                <a:schemeClr val="tx2"/>
              </a:solidFill>
              <a:latin typeface="Gill Sans MT" pitchFamily="34" charset="0"/>
            </a:endParaRPr>
          </a:p>
        </p:txBody>
      </p:sp>
      <p:cxnSp>
        <p:nvCxnSpPr>
          <p:cNvPr id="19" name="Connettore 2 4">
            <a:extLst>
              <a:ext uri="{FF2B5EF4-FFF2-40B4-BE49-F238E27FC236}">
                <a16:creationId xmlns:a16="http://schemas.microsoft.com/office/drawing/2014/main" id="{488E73B1-FF4B-FD4B-B514-890F6CBDA338}"/>
              </a:ext>
            </a:extLst>
          </p:cNvPr>
          <p:cNvCxnSpPr>
            <a:cxnSpLocks/>
          </p:cNvCxnSpPr>
          <p:nvPr/>
        </p:nvCxnSpPr>
        <p:spPr>
          <a:xfrm flipH="1">
            <a:off x="5562600" y="3877925"/>
            <a:ext cx="35436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68456771-08ED-6940-8EBB-A9ECA41A7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6040" y="83674"/>
            <a:ext cx="1152835" cy="1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22313" y="2614613"/>
            <a:ext cx="7772400" cy="1500187"/>
          </a:xfrm>
        </p:spPr>
        <p:txBody>
          <a:bodyPr>
            <a:normAutofit/>
          </a:bodyPr>
          <a:lstStyle/>
          <a:p>
            <a:r>
              <a:rPr lang="it-IT" altLang="x-none" dirty="0"/>
              <a:t>In </a:t>
            </a:r>
            <a:r>
              <a:rPr lang="it-IT" altLang="x-none" dirty="0" err="1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24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OpenMM</a:t>
            </a:r>
            <a:r>
              <a:rPr lang="en-US" dirty="0"/>
              <a:t> on Google </a:t>
            </a:r>
            <a:r>
              <a:rPr lang="en-US" dirty="0" err="1"/>
              <a:t>Colab</a:t>
            </a:r>
            <a:r>
              <a:rPr lang="en-US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We’ll test </a:t>
            </a:r>
            <a:r>
              <a:rPr lang="en-US" dirty="0" err="1"/>
              <a:t>OpenMM</a:t>
            </a:r>
            <a:r>
              <a:rPr lang="en-US" dirty="0"/>
              <a:t> on Google </a:t>
            </a:r>
            <a:r>
              <a:rPr lang="en-US" dirty="0" err="1"/>
              <a:t>Colab</a:t>
            </a:r>
            <a:r>
              <a:rPr lang="en-US" dirty="0"/>
              <a:t> to run molecular dynamics simulations without the need for installing any software on your local machine.</a:t>
            </a:r>
          </a:p>
          <a:p>
            <a:r>
              <a:rPr lang="en-US" b="1" dirty="0"/>
              <a:t>Google </a:t>
            </a:r>
            <a:r>
              <a:rPr lang="en-US" b="1" dirty="0" err="1"/>
              <a:t>Colab</a:t>
            </a:r>
            <a:r>
              <a:rPr lang="en-US" b="1" dirty="0"/>
              <a:t> </a:t>
            </a:r>
            <a:r>
              <a:rPr lang="en-US" dirty="0"/>
              <a:t>is a free </a:t>
            </a:r>
            <a:r>
              <a:rPr lang="en-US" dirty="0" err="1"/>
              <a:t>Jupyter</a:t>
            </a:r>
            <a:r>
              <a:rPr lang="en-US" dirty="0"/>
              <a:t> environment that allows you to run Python code in the cloud. GPUs runtimes are available.</a:t>
            </a:r>
          </a:p>
          <a:p>
            <a:r>
              <a:rPr lang="en-US" dirty="0"/>
              <a:t>To use </a:t>
            </a:r>
            <a:r>
              <a:rPr lang="en-US" dirty="0" err="1"/>
              <a:t>OpenMM</a:t>
            </a:r>
            <a:r>
              <a:rPr lang="en-US" dirty="0"/>
              <a:t> on Google </a:t>
            </a:r>
            <a:r>
              <a:rPr lang="en-US" dirty="0" err="1"/>
              <a:t>Colab</a:t>
            </a:r>
            <a:r>
              <a:rPr lang="en-US" dirty="0"/>
              <a:t> or locally, open the provided notebook (read the comments)</a:t>
            </a:r>
          </a:p>
        </p:txBody>
      </p:sp>
    </p:spTree>
    <p:extLst>
      <p:ext uri="{BB962C8B-B14F-4D97-AF65-F5344CB8AC3E}">
        <p14:creationId xmlns:p14="http://schemas.microsoft.com/office/powerpoint/2010/main" val="3245293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9F7F4-64DE-A4F0-3205-96E7C44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3950"/>
            <a:ext cx="8023860" cy="52006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02EFDC9-5140-EB48-C699-906BBFDE9C28}"/>
              </a:ext>
            </a:extLst>
          </p:cNvPr>
          <p:cNvSpPr/>
          <p:nvPr/>
        </p:nvSpPr>
        <p:spPr>
          <a:xfrm>
            <a:off x="465935" y="3571875"/>
            <a:ext cx="457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26FA741-C91A-3F33-318C-A4DF5F7F3537}"/>
              </a:ext>
            </a:extLst>
          </p:cNvPr>
          <p:cNvSpPr/>
          <p:nvPr/>
        </p:nvSpPr>
        <p:spPr>
          <a:xfrm>
            <a:off x="304800" y="566854"/>
            <a:ext cx="457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D6C5-9B79-2B35-95C3-B98639776804}"/>
              </a:ext>
            </a:extLst>
          </p:cNvPr>
          <p:cNvSpPr txBox="1"/>
          <p:nvPr/>
        </p:nvSpPr>
        <p:spPr>
          <a:xfrm>
            <a:off x="325244" y="5345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giorginolab</a:t>
            </a:r>
            <a:r>
              <a:rPr lang="en-GB" dirty="0"/>
              <a:t>/MD-Tutorial-Data</a:t>
            </a:r>
          </a:p>
        </p:txBody>
      </p:sp>
    </p:spTree>
    <p:extLst>
      <p:ext uri="{BB962C8B-B14F-4D97-AF65-F5344CB8AC3E}">
        <p14:creationId xmlns:p14="http://schemas.microsoft.com/office/powerpoint/2010/main" val="348959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17709-DDB1-D4C9-810B-3BDC2EF9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381000"/>
            <a:ext cx="6653297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D01D38-61BB-74C3-5C73-4EAEE3F5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200400"/>
            <a:ext cx="6019800" cy="3495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7B4CFAEB-69B0-AFAF-7213-AC49D2B15255}"/>
              </a:ext>
            </a:extLst>
          </p:cNvPr>
          <p:cNvSpPr/>
          <p:nvPr/>
        </p:nvSpPr>
        <p:spPr>
          <a:xfrm rot="10800000" flipH="1">
            <a:off x="1143000" y="3200400"/>
            <a:ext cx="1143000" cy="990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51D67-9F12-0E09-0B5A-DD073157D46C}"/>
              </a:ext>
            </a:extLst>
          </p:cNvPr>
          <p:cNvSpPr/>
          <p:nvPr/>
        </p:nvSpPr>
        <p:spPr>
          <a:xfrm>
            <a:off x="3124200" y="2133600"/>
            <a:ext cx="1219200" cy="6096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02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22313" y="2614613"/>
            <a:ext cx="7772400" cy="1500187"/>
          </a:xfrm>
        </p:spPr>
        <p:txBody>
          <a:bodyPr>
            <a:normAutofit/>
          </a:bodyPr>
          <a:lstStyle/>
          <a:p>
            <a:r>
              <a:rPr lang="it-IT" altLang="x-none" dirty="0"/>
              <a:t>…</a:t>
            </a:r>
            <a:r>
              <a:rPr lang="it-IT" altLang="x-none" dirty="0" err="1"/>
              <a:t>when</a:t>
            </a:r>
            <a:r>
              <a:rPr lang="it-IT" altLang="x-none" dirty="0"/>
              <a:t> </a:t>
            </a:r>
            <a:r>
              <a:rPr lang="it-IT" altLang="x-none" dirty="0" err="1"/>
              <a:t>done</a:t>
            </a:r>
            <a:r>
              <a:rPr lang="it-IT" altLang="x-none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22313" y="2614613"/>
            <a:ext cx="7772400" cy="1500187"/>
          </a:xfrm>
        </p:spPr>
        <p:txBody>
          <a:bodyPr>
            <a:normAutofit/>
          </a:bodyPr>
          <a:lstStyle/>
          <a:p>
            <a:r>
              <a:rPr lang="it-IT" altLang="x-none" dirty="0" err="1"/>
              <a:t>Molecular</a:t>
            </a:r>
            <a:r>
              <a:rPr lang="it-IT" altLang="x-none" dirty="0"/>
              <a:t>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0479-2077-AC6E-BC1E-1AA452C3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C3FF-6D84-BE38-3A1D-4C407CD1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you have done the simulation, load the minimized PDB and </a:t>
            </a:r>
            <a:r>
              <a:rPr lang="en-GB" dirty="0" err="1"/>
              <a:t>output.dcd</a:t>
            </a:r>
            <a:r>
              <a:rPr lang="en-GB" dirty="0"/>
              <a:t> in </a:t>
            </a:r>
            <a:r>
              <a:rPr lang="en-GB" dirty="0" err="1"/>
              <a:t>PyMOL</a:t>
            </a:r>
            <a:endParaRPr lang="en-GB" dirty="0"/>
          </a:p>
          <a:p>
            <a:r>
              <a:rPr lang="en-GB" dirty="0"/>
              <a:t>What about PBCs? Fix with: </a:t>
            </a:r>
            <a:r>
              <a:rPr lang="en-GB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pbc_unwrap</a:t>
            </a:r>
            <a:r>
              <a:rPr lang="en-GB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9C12F-108E-D570-EE7E-0D1AC6793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8548914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atoms?</a:t>
            </a:r>
          </a:p>
          <a:p>
            <a:r>
              <a:rPr lang="en-US" dirty="0"/>
              <a:t>How many residues?</a:t>
            </a:r>
          </a:p>
          <a:p>
            <a:r>
              <a:rPr lang="en-US" dirty="0"/>
              <a:t>Disulfide bridges?</a:t>
            </a:r>
          </a:p>
          <a:p>
            <a:r>
              <a:rPr lang="en-US" dirty="0"/>
              <a:t>How many trajectory frames?</a:t>
            </a:r>
          </a:p>
          <a:p>
            <a:r>
              <a:rPr lang="en-US" dirty="0"/>
              <a:t>Simulation length in </a:t>
            </a:r>
            <a:r>
              <a:rPr lang="en-US" i="1" dirty="0"/>
              <a:t>actual</a:t>
            </a:r>
            <a:r>
              <a:rPr lang="en-US" dirty="0"/>
              <a:t> time?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73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density change? Should it?</a:t>
            </a:r>
          </a:p>
          <a:p>
            <a:r>
              <a:rPr lang="en-US" dirty="0"/>
              <a:t>What is the box size? Is it appropriate?</a:t>
            </a:r>
          </a:p>
          <a:p>
            <a:r>
              <a:rPr lang="en-US" dirty="0"/>
              <a:t>Relaxation time?</a:t>
            </a:r>
          </a:p>
          <a:p>
            <a:r>
              <a:rPr lang="en-US" dirty="0"/>
              <a:t>Plot the log file</a:t>
            </a:r>
          </a:p>
        </p:txBody>
      </p:sp>
    </p:spTree>
    <p:extLst>
      <p:ext uri="{BB962C8B-B14F-4D97-AF65-F5344CB8AC3E}">
        <p14:creationId xmlns:p14="http://schemas.microsoft.com/office/powerpoint/2010/main" val="3955959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722313" y="2614613"/>
            <a:ext cx="7772400" cy="1500187"/>
          </a:xfrm>
        </p:spPr>
        <p:txBody>
          <a:bodyPr>
            <a:normAutofit/>
          </a:bodyPr>
          <a:lstStyle/>
          <a:p>
            <a:r>
              <a:rPr lang="it-IT" altLang="x-none" dirty="0" err="1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OpenMM</a:t>
            </a:r>
            <a:r>
              <a:rPr lang="en-US" dirty="0"/>
              <a:t> is a powerful tool for molecular dynamics simulations</a:t>
            </a:r>
          </a:p>
          <a:p>
            <a:r>
              <a:rPr lang="en-US" dirty="0"/>
              <a:t>Good, if fragmented, documentation</a:t>
            </a:r>
          </a:p>
          <a:p>
            <a:r>
              <a:rPr lang="en-US" dirty="0"/>
              <a:t>With its customizable force fields and integrators, it can be used to study a wide range of atomistic systems, e.g.</a:t>
            </a:r>
          </a:p>
          <a:p>
            <a:pPr lvl="1"/>
            <a:r>
              <a:rPr lang="en-US" dirty="0"/>
              <a:t>“toy” polymers</a:t>
            </a:r>
          </a:p>
          <a:p>
            <a:pPr lvl="1"/>
            <a:r>
              <a:rPr lang="en-US" dirty="0"/>
              <a:t>all-atom MD with major FFs</a:t>
            </a:r>
          </a:p>
          <a:p>
            <a:pPr lvl="1"/>
            <a:r>
              <a:rPr lang="en-US" dirty="0"/>
              <a:t>ANN potentials</a:t>
            </a:r>
          </a:p>
        </p:txBody>
      </p:sp>
    </p:spTree>
    <p:extLst>
      <p:ext uri="{BB962C8B-B14F-4D97-AF65-F5344CB8AC3E}">
        <p14:creationId xmlns:p14="http://schemas.microsoft.com/office/powerpoint/2010/main" val="106815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learning </a:t>
            </a:r>
            <a:r>
              <a:rPr lang="en-US" dirty="0" err="1"/>
              <a:t>OpenMM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OpenMM.org</a:t>
            </a:r>
            <a:r>
              <a:rPr lang="en-US" sz="2000" dirty="0"/>
              <a:t> website and documentation</a:t>
            </a:r>
          </a:p>
          <a:p>
            <a:r>
              <a:rPr lang="en-US" sz="2000" dirty="0"/>
              <a:t>GitHub repository with examples and tutorials</a:t>
            </a:r>
          </a:p>
          <a:p>
            <a:r>
              <a:rPr lang="en-US" sz="2000" dirty="0"/>
              <a:t>Community forums and mailing lists for support and 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BEFAA-9D5C-3C75-10BA-AE2611D50E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See also </a:t>
            </a:r>
          </a:p>
          <a:p>
            <a:pPr lvl="1"/>
            <a:r>
              <a:rPr lang="en-US" sz="1800" dirty="0" err="1"/>
              <a:t>OpenMMtools</a:t>
            </a:r>
            <a:endParaRPr lang="en-US" sz="1800" dirty="0"/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openforcefield.org</a:t>
            </a:r>
            <a:r>
              <a:rPr lang="en-US" sz="1800" dirty="0"/>
              <a:t>/  </a:t>
            </a:r>
          </a:p>
          <a:p>
            <a:pPr lvl="1"/>
            <a:r>
              <a:rPr lang="en-US" sz="1800" dirty="0"/>
              <a:t>HTMD, ACEMD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openmm</a:t>
            </a:r>
            <a:r>
              <a:rPr lang="en-US" sz="1800" dirty="0"/>
              <a:t>/</a:t>
            </a:r>
            <a:r>
              <a:rPr lang="en-US" sz="1800" dirty="0" err="1"/>
              <a:t>pdbfixer</a:t>
            </a:r>
            <a:endParaRPr lang="en-US" sz="1800" dirty="0"/>
          </a:p>
          <a:p>
            <a:pPr lvl="1"/>
            <a:r>
              <a:rPr lang="en-US" sz="1800" dirty="0" err="1"/>
              <a:t>Charmm</a:t>
            </a:r>
            <a:r>
              <a:rPr lang="en-US" sz="1800" dirty="0"/>
              <a:t>-GUI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B6F5-CD4D-237C-B237-A2233D5A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021512"/>
            <a:ext cx="7209935" cy="27602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901754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x-none" dirty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4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MD?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0850" y="1535113"/>
            <a:ext cx="7473950" cy="4513262"/>
          </a:xfrm>
        </p:spPr>
        <p:txBody>
          <a:bodyPr anchor="ctr"/>
          <a:lstStyle/>
          <a:p>
            <a:r>
              <a:rPr lang="it-IT" dirty="0" err="1"/>
              <a:t>Attempt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of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endParaRPr lang="it-IT" dirty="0"/>
          </a:p>
          <a:p>
            <a:pPr marL="877888" lvl="1" indent="-514350">
              <a:buFont typeface="+mj-lt"/>
              <a:buAutoNum type="arabicPeriod"/>
            </a:pPr>
            <a:r>
              <a:rPr lang="it-IT" dirty="0" err="1"/>
              <a:t>atomistic</a:t>
            </a:r>
            <a:endParaRPr lang="it-IT" dirty="0"/>
          </a:p>
          <a:p>
            <a:pPr marL="877888" lvl="1" indent="-514350">
              <a:buFont typeface="+mj-lt"/>
              <a:buAutoNum type="arabicPeriod"/>
            </a:pPr>
            <a:r>
              <a:rPr lang="it-IT" dirty="0" err="1"/>
              <a:t>classical</a:t>
            </a:r>
            <a:endParaRPr lang="it-IT" dirty="0"/>
          </a:p>
          <a:p>
            <a:r>
              <a:rPr lang="it-IT" dirty="0"/>
              <a:t>Model the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i="1" dirty="0" err="1"/>
              <a:t>forces</a:t>
            </a:r>
            <a:r>
              <a:rPr lang="mr-IN" i="1" dirty="0"/>
              <a:t>…</a:t>
            </a:r>
            <a:endParaRPr lang="it-IT" i="1" dirty="0"/>
          </a:p>
          <a:p>
            <a:r>
              <a:rPr lang="mr-IN" i="1" dirty="0"/>
              <a:t>…</a:t>
            </a:r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i="1" dirty="0"/>
              <a:t>integrate </a:t>
            </a:r>
            <a:r>
              <a:rPr lang="it-IT" dirty="0"/>
              <a:t>the </a:t>
            </a:r>
            <a:r>
              <a:rPr lang="it-IT" dirty="0" err="1"/>
              <a:t>motion</a:t>
            </a:r>
            <a:endParaRPr lang="it-IT" dirty="0"/>
          </a:p>
          <a:p>
            <a:r>
              <a:rPr lang="it-IT" dirty="0" err="1"/>
              <a:t>Hope</a:t>
            </a:r>
            <a:r>
              <a:rPr lang="it-IT" dirty="0"/>
              <a:t> in </a:t>
            </a:r>
            <a:r>
              <a:rPr lang="it-IT" dirty="0" err="1"/>
              <a:t>convergent</a:t>
            </a:r>
            <a:r>
              <a:rPr lang="it-IT" dirty="0"/>
              <a:t> </a:t>
            </a:r>
            <a:r>
              <a:rPr lang="it-IT" i="1" dirty="0" err="1"/>
              <a:t>sampling</a:t>
            </a:r>
            <a:endParaRPr lang="it-IT" dirty="0"/>
          </a:p>
        </p:txBody>
      </p:sp>
      <p:pic>
        <p:nvPicPr>
          <p:cNvPr id="6" name="Immagine 5" descr="vec_F_i(_mathbf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943600"/>
            <a:ext cx="2616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7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In </a:t>
            </a:r>
            <a:r>
              <a:rPr lang="it-IT" sz="2400" dirty="0" err="1"/>
              <a:t>this</a:t>
            </a:r>
            <a:r>
              <a:rPr lang="it-IT" sz="2400" dirty="0"/>
              <a:t> tutorial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shall</a:t>
            </a:r>
            <a:r>
              <a:rPr lang="it-IT" sz="2400" dirty="0"/>
              <a:t> deal with </a:t>
            </a:r>
            <a:r>
              <a:rPr lang="it-IT" sz="2400" b="1" dirty="0" err="1"/>
              <a:t>unbiased</a:t>
            </a:r>
            <a:r>
              <a:rPr lang="it-IT" sz="2400" dirty="0"/>
              <a:t> </a:t>
            </a:r>
            <a:r>
              <a:rPr lang="it-IT" sz="2400" dirty="0" err="1"/>
              <a:t>sampling</a:t>
            </a:r>
            <a:r>
              <a:rPr lang="it-IT" sz="2400" dirty="0"/>
              <a:t> </a:t>
            </a:r>
            <a:r>
              <a:rPr lang="it-IT" sz="2400" dirty="0" err="1"/>
              <a:t>approaches</a:t>
            </a:r>
            <a:r>
              <a:rPr lang="it-IT" sz="2400" dirty="0"/>
              <a:t> with </a:t>
            </a:r>
            <a:r>
              <a:rPr lang="it-IT" sz="2400" b="1" dirty="0" err="1"/>
              <a:t>explicit</a:t>
            </a:r>
            <a:r>
              <a:rPr lang="it-IT" sz="2400" dirty="0"/>
              <a:t> </a:t>
            </a:r>
            <a:r>
              <a:rPr lang="it-IT" sz="2400" dirty="0" err="1"/>
              <a:t>solvent</a:t>
            </a:r>
            <a:r>
              <a:rPr lang="it-IT" sz="2400" dirty="0"/>
              <a:t>, i.e.</a:t>
            </a:r>
          </a:p>
          <a:p>
            <a:pPr lvl="1"/>
            <a:r>
              <a:rPr lang="it-IT" sz="2000" dirty="0"/>
              <a:t>no </a:t>
            </a:r>
            <a:r>
              <a:rPr lang="it-IT" sz="2000" dirty="0" err="1"/>
              <a:t>added</a:t>
            </a:r>
            <a:r>
              <a:rPr lang="it-IT" sz="2000" dirty="0"/>
              <a:t> </a:t>
            </a:r>
            <a:r>
              <a:rPr lang="it-IT" sz="2000" dirty="0" err="1"/>
              <a:t>forces</a:t>
            </a:r>
            <a:r>
              <a:rPr lang="it-IT" sz="2000" dirty="0"/>
              <a:t> </a:t>
            </a:r>
            <a:r>
              <a:rPr lang="it-IT" sz="2000" dirty="0" err="1"/>
              <a:t>except</a:t>
            </a:r>
            <a:r>
              <a:rPr lang="it-IT" sz="2000" dirty="0"/>
              <a:t> the "</a:t>
            </a:r>
            <a:r>
              <a:rPr lang="it-IT" sz="2000" dirty="0" err="1"/>
              <a:t>physical</a:t>
            </a:r>
            <a:r>
              <a:rPr lang="it-IT" sz="2000" dirty="0"/>
              <a:t>" </a:t>
            </a:r>
            <a:r>
              <a:rPr lang="it-IT" sz="2000" dirty="0" err="1"/>
              <a:t>ones</a:t>
            </a:r>
            <a:r>
              <a:rPr lang="it-IT" sz="2000" dirty="0"/>
              <a:t> in </a:t>
            </a:r>
            <a:r>
              <a:rPr lang="it-IT" sz="2000" dirty="0" err="1"/>
              <a:t>your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;</a:t>
            </a:r>
          </a:p>
          <a:p>
            <a:pPr lvl="1"/>
            <a:r>
              <a:rPr lang="it-IT" sz="2000" dirty="0" err="1"/>
              <a:t>all</a:t>
            </a:r>
            <a:r>
              <a:rPr lang="it-IT" sz="2000" dirty="0"/>
              <a:t> of the </a:t>
            </a:r>
            <a:r>
              <a:rPr lang="it-IT" sz="2000" dirty="0" err="1"/>
              <a:t>system</a:t>
            </a:r>
            <a:r>
              <a:rPr lang="it-IT" sz="2000" dirty="0"/>
              <a:t> (</a:t>
            </a:r>
            <a:r>
              <a:rPr lang="it-IT" sz="2000" dirty="0" err="1"/>
              <a:t>including</a:t>
            </a:r>
            <a:r>
              <a:rPr lang="it-IT" sz="2000" dirty="0"/>
              <a:t> water </a:t>
            </a:r>
            <a:r>
              <a:rPr lang="it-IT" sz="2000" dirty="0" err="1"/>
              <a:t>molecules</a:t>
            </a:r>
            <a:r>
              <a:rPr lang="it-IT" sz="2000" dirty="0"/>
              <a:t>)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atomic</a:t>
            </a:r>
            <a:r>
              <a:rPr lang="it-IT" sz="2000" dirty="0"/>
              <a:t> </a:t>
            </a:r>
            <a:r>
              <a:rPr lang="it-IT" sz="2000" dirty="0" err="1"/>
              <a:t>resolution</a:t>
            </a:r>
            <a:r>
              <a:rPr lang="it-IT" sz="2000" dirty="0"/>
              <a:t>.</a:t>
            </a:r>
          </a:p>
          <a:p>
            <a:r>
              <a:rPr lang="it-IT" sz="2400" dirty="0" err="1"/>
              <a:t>Also</a:t>
            </a:r>
            <a:r>
              <a:rPr lang="it-IT" sz="2400" dirty="0"/>
              <a:t>, </a:t>
            </a:r>
            <a:r>
              <a:rPr lang="it-IT" sz="2400" dirty="0" err="1"/>
              <a:t>current</a:t>
            </a:r>
            <a:r>
              <a:rPr lang="it-IT" sz="2400" dirty="0"/>
              <a:t> </a:t>
            </a:r>
            <a:r>
              <a:rPr lang="it-IT" sz="2400" dirty="0" err="1"/>
              <a:t>classical</a:t>
            </a:r>
            <a:r>
              <a:rPr lang="it-IT" sz="2400" dirty="0"/>
              <a:t> MD </a:t>
            </a:r>
            <a:r>
              <a:rPr lang="it-IT" sz="2400" dirty="0" err="1"/>
              <a:t>does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address</a:t>
            </a:r>
            <a:r>
              <a:rPr lang="it-IT" sz="2400" dirty="0"/>
              <a:t>, by design, the </a:t>
            </a:r>
            <a:r>
              <a:rPr lang="it-IT" sz="2400" dirty="0" err="1"/>
              <a:t>following</a:t>
            </a:r>
            <a:r>
              <a:rPr lang="it-IT" sz="2400" dirty="0"/>
              <a:t>:</a:t>
            </a:r>
          </a:p>
          <a:p>
            <a:pPr lvl="1"/>
            <a:r>
              <a:rPr lang="it-IT" sz="2000" dirty="0" err="1"/>
              <a:t>Chemical</a:t>
            </a:r>
            <a:r>
              <a:rPr lang="it-IT" sz="2000" dirty="0"/>
              <a:t> </a:t>
            </a:r>
            <a:r>
              <a:rPr lang="it-IT" sz="2000" dirty="0" err="1"/>
              <a:t>reactions</a:t>
            </a:r>
            <a:r>
              <a:rPr lang="it-IT" sz="2000" dirty="0"/>
              <a:t>, e.g. </a:t>
            </a:r>
            <a:r>
              <a:rPr lang="it-IT" sz="2000" dirty="0" err="1"/>
              <a:t>catalysis</a:t>
            </a:r>
            <a:r>
              <a:rPr lang="it-IT" sz="2000" dirty="0"/>
              <a:t>, </a:t>
            </a:r>
            <a:r>
              <a:rPr lang="it-IT" sz="2000" dirty="0" err="1"/>
              <a:t>phosphorylation</a:t>
            </a:r>
            <a:r>
              <a:rPr lang="it-IT" sz="2000" dirty="0"/>
              <a:t>, </a:t>
            </a:r>
            <a:r>
              <a:rPr lang="it-IT" sz="2000" dirty="0" err="1"/>
              <a:t>ubiquitination</a:t>
            </a:r>
            <a:r>
              <a:rPr lang="it-IT" sz="2000" dirty="0"/>
              <a:t> etc.</a:t>
            </a:r>
          </a:p>
          <a:p>
            <a:pPr lvl="1"/>
            <a:r>
              <a:rPr lang="it-IT" sz="2000" dirty="0" err="1"/>
              <a:t>Protonation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endParaRPr lang="it-IT" sz="2000" dirty="0"/>
          </a:p>
          <a:p>
            <a:r>
              <a:rPr lang="it-IT" sz="2400" dirty="0" err="1"/>
              <a:t>Finally</a:t>
            </a:r>
            <a:r>
              <a:rPr lang="it-IT" sz="2400" dirty="0"/>
              <a:t>, small </a:t>
            </a:r>
            <a:r>
              <a:rPr lang="it-IT" sz="2400" dirty="0" err="1"/>
              <a:t>molecules</a:t>
            </a:r>
            <a:r>
              <a:rPr lang="it-IT" sz="2400" dirty="0"/>
              <a:t> pose </a:t>
            </a:r>
            <a:r>
              <a:rPr lang="it-IT" sz="2400" dirty="0" err="1"/>
              <a:t>distinct</a:t>
            </a:r>
            <a:r>
              <a:rPr lang="it-IT" sz="2400" dirty="0"/>
              <a:t> </a:t>
            </a:r>
            <a:r>
              <a:rPr lang="it-IT" sz="2400" dirty="0" err="1"/>
              <a:t>challenges</a:t>
            </a:r>
            <a:r>
              <a:rPr lang="it-IT" sz="2400" dirty="0"/>
              <a:t> and </a:t>
            </a:r>
            <a:r>
              <a:rPr lang="it-IT" sz="2400" dirty="0" err="1"/>
              <a:t>need</a:t>
            </a:r>
            <a:r>
              <a:rPr lang="it-IT" sz="2400" dirty="0"/>
              <a:t> a separate, </a:t>
            </a:r>
            <a:r>
              <a:rPr lang="it-IT" sz="2400" dirty="0" err="1"/>
              <a:t>expensive</a:t>
            </a:r>
            <a:r>
              <a:rPr lang="it-IT" sz="2400" dirty="0"/>
              <a:t> </a:t>
            </a:r>
            <a:r>
              <a:rPr lang="it-IT" sz="2400" b="1" dirty="0" err="1"/>
              <a:t>parameterization</a:t>
            </a:r>
            <a:r>
              <a:rPr lang="it-IT" sz="2400" dirty="0"/>
              <a:t> </a:t>
            </a:r>
            <a:r>
              <a:rPr lang="it-IT" sz="2400" dirty="0" err="1"/>
              <a:t>step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65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76400"/>
            <a:ext cx="3970227" cy="213467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28600" y="152400"/>
            <a:ext cx="36066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Alanine “dipeptide”</a:t>
            </a:r>
          </a:p>
        </p:txBody>
      </p:sp>
      <p:grpSp>
        <p:nvGrpSpPr>
          <p:cNvPr id="24" name="Gruppo 23"/>
          <p:cNvGrpSpPr/>
          <p:nvPr/>
        </p:nvGrpSpPr>
        <p:grpSpPr>
          <a:xfrm>
            <a:off x="304800" y="4267200"/>
            <a:ext cx="8610600" cy="2057400"/>
            <a:chOff x="76200" y="4419600"/>
            <a:chExt cx="8610600" cy="2057400"/>
          </a:xfrm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76200" y="4419600"/>
              <a:ext cx="8610600" cy="20574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x-none" dirty="0">
                <a:latin typeface="Gill Sans MT" pitchFamily="34" charset="0"/>
              </a:endParaRP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152400" y="4841875"/>
              <a:ext cx="1447800" cy="129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x-none" dirty="0">
                  <a:latin typeface="Gill Sans MT" pitchFamily="34" charset="0"/>
                </a:rPr>
                <a:t>Bonded energy terms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x-none" sz="1400" dirty="0">
                  <a:latin typeface="Gill Sans MT" pitchFamily="34" charset="0"/>
                </a:rPr>
                <a:t>+ Electrostatics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x-none" sz="1400" dirty="0">
                  <a:latin typeface="Gill Sans MT" pitchFamily="34" charset="0"/>
                </a:rPr>
                <a:t>+ VdW</a:t>
              </a:r>
            </a:p>
          </p:txBody>
        </p:sp>
        <p:pic>
          <p:nvPicPr>
            <p:cNvPr id="15" name="Picture 2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800600"/>
              <a:ext cx="1752600" cy="1360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4648200"/>
              <a:ext cx="1752600" cy="1230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648200"/>
              <a:ext cx="2790825" cy="1293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 descr="Alanine_Dipeptide_2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1559054"/>
            <a:ext cx="3919538" cy="23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80999" y="1447800"/>
            <a:ext cx="1082663" cy="24806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1524000" y="1447800"/>
            <a:ext cx="1828800" cy="248062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/>
          <p:cNvSpPr/>
          <p:nvPr/>
        </p:nvSpPr>
        <p:spPr>
          <a:xfrm>
            <a:off x="3408556" y="1454462"/>
            <a:ext cx="1132840" cy="24806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584823" y="106219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ACE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2200786" y="1062196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Ala</a:t>
            </a:r>
            <a:endParaRPr lang="en-US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3580567" y="10621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7B7CB-C164-52C6-5667-B7FB0E89A9A8}"/>
              </a:ext>
            </a:extLst>
          </p:cNvPr>
          <p:cNvSpPr txBox="1"/>
          <p:nvPr/>
        </p:nvSpPr>
        <p:spPr>
          <a:xfrm>
            <a:off x="3218308" y="5955268"/>
            <a:ext cx="569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forcefield is a database of interatomic parameters</a:t>
            </a:r>
          </a:p>
        </p:txBody>
      </p:sp>
    </p:spTree>
    <p:extLst>
      <p:ext uri="{BB962C8B-B14F-4D97-AF65-F5344CB8AC3E}">
        <p14:creationId xmlns:p14="http://schemas.microsoft.com/office/powerpoint/2010/main" val="158682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8" b="7701"/>
          <a:stretch>
            <a:fillRect/>
          </a:stretch>
        </p:blipFill>
        <p:spPr bwMode="auto">
          <a:xfrm>
            <a:off x="-152400" y="2590800"/>
            <a:ext cx="4278313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1"/>
          <a:stretch>
            <a:fillRect/>
          </a:stretch>
        </p:blipFill>
        <p:spPr bwMode="auto">
          <a:xfrm>
            <a:off x="3886200" y="2590800"/>
            <a:ext cx="5275262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vmdscen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/>
          <a:stretch>
            <a:fillRect/>
          </a:stretch>
        </p:blipFill>
        <p:spPr bwMode="auto">
          <a:xfrm>
            <a:off x="381000" y="228601"/>
            <a:ext cx="2560638" cy="2068513"/>
          </a:xfrm>
          <a:prstGeom prst="rect">
            <a:avLst/>
          </a:prstGeom>
          <a:noFill/>
          <a:ln w="38100">
            <a:solidFill>
              <a:srgbClr val="CC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AutoShape 6"/>
          <p:cNvSpPr>
            <a:spLocks noChangeArrowheads="1"/>
          </p:cNvSpPr>
          <p:nvPr/>
        </p:nvSpPr>
        <p:spPr bwMode="auto">
          <a:xfrm rot="5400000">
            <a:off x="3162300" y="1866900"/>
            <a:ext cx="762000" cy="838200"/>
          </a:xfrm>
          <a:custGeom>
            <a:avLst/>
            <a:gdLst>
              <a:gd name="T0" fmla="*/ 18824646 w 21600"/>
              <a:gd name="T1" fmla="*/ 0 h 21600"/>
              <a:gd name="T2" fmla="*/ 18824646 w 21600"/>
              <a:gd name="T3" fmla="*/ 18308384 h 21600"/>
              <a:gd name="T4" fmla="*/ 4028511 w 21600"/>
              <a:gd name="T5" fmla="*/ 32526817 h 21600"/>
              <a:gd name="T6" fmla="*/ 26881667 w 21600"/>
              <a:gd name="T7" fmla="*/ 9154192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Gill Sans MT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191000" y="304800"/>
            <a:ext cx="3796019" cy="212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b="1" dirty="0">
                <a:latin typeface="Gill Sans MT" pitchFamily="34" charset="0"/>
              </a:rPr>
              <a:t>Explicit solvation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it-IT" altLang="x-none" sz="2400" dirty="0">
                <a:latin typeface="Gill Sans MT" pitchFamily="34" charset="0"/>
                <a:cs typeface="Arial" charset="0"/>
              </a:rPr>
              <a:t>→</a:t>
            </a:r>
            <a:r>
              <a:rPr lang="en-US" altLang="x-none" sz="2400" dirty="0">
                <a:latin typeface="Gill Sans MT" pitchFamily="34" charset="0"/>
              </a:rPr>
              <a:t> O(10</a:t>
            </a:r>
            <a:r>
              <a:rPr lang="en-US" altLang="x-none" sz="2400" baseline="30000" dirty="0">
                <a:latin typeface="Gill Sans MT" pitchFamily="34" charset="0"/>
              </a:rPr>
              <a:t>5</a:t>
            </a:r>
            <a:r>
              <a:rPr lang="en-US" altLang="x-none" sz="2400" dirty="0">
                <a:latin typeface="Gill Sans MT" pitchFamily="34" charset="0"/>
              </a:rPr>
              <a:t>) atoms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b="1" dirty="0">
                <a:latin typeface="Gill Sans MT" pitchFamily="34" charset="0"/>
              </a:rPr>
              <a:t>Unbiased dynamics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dirty="0">
                <a:latin typeface="Gill Sans MT" pitchFamily="34" charset="0"/>
              </a:rPr>
              <a:t>Update every 10</a:t>
            </a:r>
            <a:r>
              <a:rPr lang="en-US" altLang="x-none" sz="2400" baseline="30000" dirty="0">
                <a:latin typeface="Gill Sans MT" pitchFamily="34" charset="0"/>
              </a:rPr>
              <a:t>-15</a:t>
            </a:r>
            <a:r>
              <a:rPr lang="en-US" altLang="x-none" sz="2400" dirty="0">
                <a:latin typeface="Gill Sans MT" pitchFamily="34" charset="0"/>
              </a:rPr>
              <a:t> s (1 fs)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550862" y="3043237"/>
            <a:ext cx="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Gill Sans MT" pitchFamily="34" charset="0"/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1084262" y="6319837"/>
            <a:ext cx="2819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Gill Sans MT" pitchFamily="34" charset="0"/>
            </a:endParaRPr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4360862" y="6319837"/>
            <a:ext cx="4495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Gill Sans MT" pitchFamily="34" charset="0"/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 rot="-5400000">
            <a:off x="-112073" y="4404801"/>
            <a:ext cx="657532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Gill Sans MT" pitchFamily="34" charset="0"/>
              </a:rPr>
              <a:t>7 nm</a:t>
            </a:r>
            <a:endParaRPr lang="en-US" altLang="x-none">
              <a:latin typeface="Gill Sans MT" pitchFamily="34" charset="0"/>
              <a:cs typeface="Arial" charset="0"/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2225520" y="6396038"/>
            <a:ext cx="657532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Gill Sans MT" pitchFamily="34" charset="0"/>
              </a:rPr>
              <a:t>7 nm</a:t>
            </a:r>
            <a:endParaRPr lang="en-US" altLang="x-none">
              <a:latin typeface="Gill Sans MT" pitchFamily="34" charset="0"/>
              <a:cs typeface="Arial" charset="0"/>
            </a:endParaRP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6282614" y="6396038"/>
            <a:ext cx="77294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Gill Sans MT" pitchFamily="34" charset="0"/>
              </a:rPr>
              <a:t>10 nm</a:t>
            </a:r>
            <a:endParaRPr lang="en-US" altLang="x-none">
              <a:latin typeface="Gill Sans M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7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auto">
          <a:xfrm>
            <a:off x="0" y="4114800"/>
            <a:ext cx="9144000" cy="2743200"/>
          </a:xfrm>
          <a:prstGeom prst="rect">
            <a:avLst/>
          </a:prstGeom>
          <a:solidFill>
            <a:srgbClr val="FFE5E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-6427" y="1600200"/>
            <a:ext cx="9144000" cy="2514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ttangolo 2"/>
          <p:cNvSpPr/>
          <p:nvPr/>
        </p:nvSpPr>
        <p:spPr bwMode="auto">
          <a:xfrm>
            <a:off x="0" y="0"/>
            <a:ext cx="9144000" cy="16002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152400" y="1905000"/>
            <a:ext cx="8839200" cy="1828800"/>
            <a:chOff x="-152400" y="1905000"/>
            <a:chExt cx="8839200" cy="1828800"/>
          </a:xfrm>
        </p:grpSpPr>
        <p:sp>
          <p:nvSpPr>
            <p:cNvPr id="9218" name="Rectangle 7"/>
            <p:cNvSpPr>
              <a:spLocks noChangeArrowheads="1"/>
            </p:cNvSpPr>
            <p:nvPr/>
          </p:nvSpPr>
          <p:spPr bwMode="auto">
            <a:xfrm>
              <a:off x="2133600" y="1905000"/>
              <a:ext cx="65532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lIns="91430" tIns="45715" rIns="91430" bIns="45715" anchor="ctr"/>
            <a:lstStyle/>
            <a:p>
              <a:r>
                <a:rPr lang="en-US" altLang="x-none" sz="2400" dirty="0">
                  <a:latin typeface="Gill Sans MT" pitchFamily="34" charset="0"/>
                </a:rPr>
                <a:t>Ability to “play” biomolecular processes at</a:t>
              </a:r>
              <a:br>
                <a:rPr lang="en-US" altLang="x-none" sz="2400" dirty="0">
                  <a:latin typeface="Gill Sans MT" pitchFamily="34" charset="0"/>
                </a:rPr>
              </a:br>
              <a:r>
                <a:rPr lang="en-US" altLang="x-none" sz="2400" i="1" dirty="0">
                  <a:latin typeface="Gill Sans MT" pitchFamily="34" charset="0"/>
                </a:rPr>
                <a:t>all-atom </a:t>
              </a:r>
              <a:r>
                <a:rPr lang="en-US" altLang="x-none" sz="2400" dirty="0">
                  <a:latin typeface="Gill Sans MT" pitchFamily="34" charset="0"/>
                </a:rPr>
                <a:t>resolution </a:t>
              </a:r>
              <a:r>
                <a:rPr lang="en-US" altLang="x-none" sz="2400" i="1" dirty="0">
                  <a:latin typeface="Gill Sans MT" pitchFamily="34" charset="0"/>
                </a:rPr>
                <a:t>in silico</a:t>
              </a:r>
              <a:endParaRPr lang="en-US" altLang="x-none" sz="2400" dirty="0">
                <a:latin typeface="Gill Sans MT" pitchFamily="34" charset="0"/>
              </a:endParaRPr>
            </a:p>
            <a:p>
              <a:pPr>
                <a:spcBef>
                  <a:spcPts val="1200"/>
                </a:spcBef>
              </a:pPr>
              <a:r>
                <a:rPr lang="en-US" altLang="x-none" b="1" dirty="0">
                  <a:latin typeface="Gill Sans MT" pitchFamily="34" charset="0"/>
                </a:rPr>
                <a:t>Molecular bases of folding, binding, selectivity, gating… </a:t>
              </a:r>
            </a:p>
          </p:txBody>
        </p:sp>
        <p:sp>
          <p:nvSpPr>
            <p:cNvPr id="9219" name="Text Box 13"/>
            <p:cNvSpPr txBox="1">
              <a:spLocks noChangeArrowheads="1"/>
            </p:cNvSpPr>
            <p:nvPr/>
          </p:nvSpPr>
          <p:spPr bwMode="auto">
            <a:xfrm>
              <a:off x="-152400" y="2556847"/>
              <a:ext cx="2209800" cy="52321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x-none" sz="2800" b="1" dirty="0">
                  <a:solidFill>
                    <a:srgbClr val="00B050"/>
                  </a:solidFill>
                  <a:latin typeface="Gill Sans MT" pitchFamily="34" charset="0"/>
                </a:rPr>
                <a:t>Large gain</a:t>
              </a:r>
            </a:p>
          </p:txBody>
        </p:sp>
      </p:grpSp>
      <p:sp>
        <p:nvSpPr>
          <p:cNvPr id="65553" name="Text Box 17"/>
          <p:cNvSpPr txBox="1">
            <a:spLocks noChangeArrowheads="1"/>
          </p:cNvSpPr>
          <p:nvPr/>
        </p:nvSpPr>
        <p:spPr bwMode="auto">
          <a:xfrm>
            <a:off x="304800" y="304800"/>
            <a:ext cx="8534400" cy="101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400" b="1" i="1" dirty="0">
                <a:solidFill>
                  <a:schemeClr val="bg1"/>
                </a:solidFill>
                <a:latin typeface="Gill Sans MT" pitchFamily="34" charset="0"/>
              </a:rPr>
              <a:t>Event</a:t>
            </a:r>
            <a:r>
              <a:rPr lang="en-US" altLang="x-none" sz="2400" b="1" dirty="0">
                <a:solidFill>
                  <a:schemeClr val="bg1"/>
                </a:solidFill>
                <a:latin typeface="Gill Sans MT" pitchFamily="34" charset="0"/>
              </a:rPr>
              <a:t> ≡ Binding / Unbinding / Folding / Unfolding / 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x-none" sz="2400" dirty="0">
                <a:solidFill>
                  <a:schemeClr val="bg1"/>
                </a:solidFill>
                <a:latin typeface="Gill Sans MT" pitchFamily="34" charset="0"/>
              </a:rPr>
              <a:t>* 1/</a:t>
            </a:r>
            <a:r>
              <a:rPr lang="en-US" altLang="x-none" sz="2400" i="1" dirty="0">
                <a:solidFill>
                  <a:schemeClr val="bg1"/>
                </a:solidFill>
                <a:latin typeface="Gill Sans MT" pitchFamily="34" charset="0"/>
              </a:rPr>
              <a:t>t</a:t>
            </a:r>
            <a:r>
              <a:rPr lang="en-US" altLang="x-none" sz="2400" baseline="-25000" dirty="0">
                <a:solidFill>
                  <a:schemeClr val="bg1"/>
                </a:solidFill>
                <a:latin typeface="Gill Sans MT" pitchFamily="34" charset="0"/>
              </a:rPr>
              <a:t>on</a:t>
            </a:r>
            <a:r>
              <a:rPr lang="en-US" altLang="x-none" sz="2400" dirty="0">
                <a:solidFill>
                  <a:schemeClr val="bg1"/>
                </a:solidFill>
                <a:latin typeface="Gill Sans MT" pitchFamily="34" charset="0"/>
              </a:rPr>
              <a:t> = association rate of SH2-pYEEI </a:t>
            </a:r>
            <a:r>
              <a:rPr lang="en-US" altLang="x-none" sz="2400" dirty="0">
                <a:solidFill>
                  <a:schemeClr val="bg1"/>
                </a:solidFill>
                <a:latin typeface="Gill Sans MT" pitchFamily="34" charset="0"/>
                <a:cs typeface="Arial" charset="0"/>
              </a:rPr>
              <a:t>× [</a:t>
            </a:r>
            <a:r>
              <a:rPr lang="en-US" altLang="x-none" sz="2400" dirty="0" err="1">
                <a:solidFill>
                  <a:schemeClr val="bg1"/>
                </a:solidFill>
                <a:latin typeface="Gill Sans MT" pitchFamily="34" charset="0"/>
                <a:cs typeface="Arial" charset="0"/>
              </a:rPr>
              <a:t>pYEEI</a:t>
            </a:r>
            <a:r>
              <a:rPr lang="en-US" altLang="x-none" sz="2400" dirty="0">
                <a:solidFill>
                  <a:schemeClr val="bg1"/>
                </a:solidFill>
                <a:latin typeface="Gill Sans MT" pitchFamily="34" charset="0"/>
                <a:cs typeface="Arial" charset="0"/>
              </a:rPr>
              <a:t>] 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-152400" y="4497636"/>
            <a:ext cx="8839201" cy="1828800"/>
            <a:chOff x="-152400" y="4497636"/>
            <a:chExt cx="8839201" cy="1828800"/>
          </a:xfrm>
        </p:grpSpPr>
        <p:sp>
          <p:nvSpPr>
            <p:cNvPr id="9222" name="Rectangle 50"/>
            <p:cNvSpPr>
              <a:spLocks noChangeArrowheads="1"/>
            </p:cNvSpPr>
            <p:nvPr/>
          </p:nvSpPr>
          <p:spPr bwMode="auto">
            <a:xfrm>
              <a:off x="2133601" y="4497636"/>
              <a:ext cx="65532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66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spcBef>
                  <a:spcPts val="1200"/>
                </a:spcBef>
              </a:pPr>
              <a:r>
                <a:rPr lang="en-US" altLang="x-none" sz="2400" dirty="0">
                  <a:latin typeface="Gill Sans MT" pitchFamily="34" charset="0"/>
                </a:rPr>
                <a:t>E.g.*:  </a:t>
              </a:r>
              <a:r>
                <a:rPr lang="en-US" altLang="x-none" sz="2400" i="1" dirty="0">
                  <a:latin typeface="Gill Sans MT" pitchFamily="34" charset="0"/>
                </a:rPr>
                <a:t>t</a:t>
              </a:r>
              <a:r>
                <a:rPr lang="en-US" altLang="x-none" sz="2400" baseline="-25000" dirty="0">
                  <a:latin typeface="Gill Sans MT" pitchFamily="34" charset="0"/>
                </a:rPr>
                <a:t>on </a:t>
              </a:r>
              <a:r>
                <a:rPr lang="en-US" altLang="x-none" sz="2400" dirty="0">
                  <a:latin typeface="Gill Sans MT" pitchFamily="34" charset="0"/>
                  <a:cs typeface="Arial" charset="0"/>
                </a:rPr>
                <a:t>~ 30 </a:t>
              </a:r>
              <a:r>
                <a:rPr lang="en-US" altLang="x-none" sz="2400" dirty="0">
                  <a:latin typeface="Gill Sans MT" pitchFamily="34" charset="0"/>
                </a:rPr>
                <a:t>µ</a:t>
              </a:r>
              <a:r>
                <a:rPr lang="it-IT" altLang="x-none" sz="2400" dirty="0">
                  <a:latin typeface="Gill Sans MT" pitchFamily="34" charset="0"/>
                  <a:cs typeface="Arial" charset="0"/>
                </a:rPr>
                <a:t>s →</a:t>
              </a:r>
              <a:br>
                <a:rPr lang="it-IT" altLang="x-none" sz="2400" dirty="0">
                  <a:latin typeface="Gill Sans MT" pitchFamily="34" charset="0"/>
                  <a:cs typeface="Arial" charset="0"/>
                </a:rPr>
              </a:br>
              <a:r>
                <a:rPr lang="it-IT" altLang="x-none" sz="2400" dirty="0">
                  <a:latin typeface="Gill Sans MT" pitchFamily="34" charset="0"/>
                  <a:cs typeface="Arial" charset="0"/>
                </a:rPr>
                <a:t>→ </a:t>
              </a:r>
              <a:r>
                <a:rPr lang="it-IT" altLang="x-none" sz="2400" b="1" dirty="0">
                  <a:latin typeface="Gill Sans MT" pitchFamily="34" charset="0"/>
                  <a:cs typeface="Arial" charset="0"/>
                </a:rPr>
                <a:t>10</a:t>
              </a:r>
              <a:r>
                <a:rPr lang="it-IT" altLang="x-none" sz="2400" b="1" baseline="30000" dirty="0">
                  <a:latin typeface="Gill Sans MT" pitchFamily="34" charset="0"/>
                  <a:cs typeface="Arial" charset="0"/>
                </a:rPr>
                <a:t>10</a:t>
              </a:r>
              <a:r>
                <a:rPr lang="it-IT" altLang="x-none" sz="2400" dirty="0">
                  <a:latin typeface="Gill Sans MT" pitchFamily="34" charset="0"/>
                  <a:cs typeface="Arial" charset="0"/>
                </a:rPr>
                <a:t> integration timesteps →</a:t>
              </a:r>
              <a:br>
                <a:rPr lang="it-IT" altLang="x-none" sz="2400" dirty="0">
                  <a:latin typeface="Gill Sans MT" pitchFamily="34" charset="0"/>
                  <a:cs typeface="Arial" charset="0"/>
                </a:rPr>
              </a:br>
              <a:r>
                <a:rPr lang="it-IT" altLang="x-none" sz="2400" dirty="0">
                  <a:latin typeface="Gill Sans MT" pitchFamily="34" charset="0"/>
                  <a:cs typeface="Arial" charset="0"/>
                </a:rPr>
                <a:t>→ 15 years single-CPU compute time</a:t>
              </a:r>
            </a:p>
          </p:txBody>
        </p:sp>
        <p:sp>
          <p:nvSpPr>
            <p:cNvPr id="9223" name="Text Box 51"/>
            <p:cNvSpPr txBox="1">
              <a:spLocks noChangeArrowheads="1"/>
            </p:cNvSpPr>
            <p:nvPr/>
          </p:nvSpPr>
          <p:spPr bwMode="auto">
            <a:xfrm>
              <a:off x="-152400" y="5152479"/>
              <a:ext cx="220153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x-none" sz="2800" b="1" dirty="0">
                  <a:solidFill>
                    <a:srgbClr val="CC0066"/>
                  </a:solidFill>
                  <a:latin typeface="Gill Sans MT" pitchFamily="34" charset="0"/>
                </a:rPr>
                <a:t>Large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entirely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timescales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800" dirty="0"/>
              <a:t>Your </a:t>
            </a:r>
            <a:r>
              <a:rPr lang="it-IT" sz="2800" dirty="0" err="1"/>
              <a:t>ability</a:t>
            </a:r>
            <a:r>
              <a:rPr lang="it-IT" sz="2800" dirty="0"/>
              <a:t> to </a:t>
            </a:r>
            <a:r>
              <a:rPr lang="it-IT" sz="2800" dirty="0" err="1"/>
              <a:t>obtain</a:t>
            </a:r>
            <a:r>
              <a:rPr lang="it-IT" sz="2800" dirty="0"/>
              <a:t> quantitative </a:t>
            </a:r>
            <a:r>
              <a:rPr lang="it-IT" sz="2800" dirty="0" err="1"/>
              <a:t>results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severely</a:t>
            </a:r>
            <a:r>
              <a:rPr lang="it-IT" sz="2800" dirty="0"/>
              <a:t> </a:t>
            </a:r>
            <a:r>
              <a:rPr lang="it-IT" sz="2800" dirty="0" err="1"/>
              <a:t>limited</a:t>
            </a:r>
            <a:r>
              <a:rPr lang="it-IT" sz="2800" dirty="0"/>
              <a:t> by the </a:t>
            </a:r>
            <a:r>
              <a:rPr lang="it-IT" sz="2800" dirty="0" err="1"/>
              <a:t>sampling</a:t>
            </a:r>
            <a:r>
              <a:rPr lang="it-IT" sz="2800" dirty="0"/>
              <a:t> </a:t>
            </a:r>
            <a:r>
              <a:rPr lang="it-IT" sz="2800" dirty="0" err="1"/>
              <a:t>ability</a:t>
            </a:r>
            <a:r>
              <a:rPr lang="it-IT" sz="2800" dirty="0"/>
              <a:t> </a:t>
            </a:r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have</a:t>
            </a:r>
            <a:r>
              <a:rPr lang="it-IT" sz="2800" dirty="0"/>
              <a:t>. </a:t>
            </a:r>
            <a:r>
              <a:rPr lang="it-IT" sz="2800" dirty="0" err="1"/>
              <a:t>You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be </a:t>
            </a:r>
            <a:r>
              <a:rPr lang="it-IT" sz="2800" dirty="0" err="1"/>
              <a:t>able</a:t>
            </a:r>
            <a:r>
              <a:rPr lang="it-IT" sz="2800" dirty="0"/>
              <a:t> to </a:t>
            </a:r>
            <a:r>
              <a:rPr lang="it-IT" sz="2800" dirty="0" err="1"/>
              <a:t>reach</a:t>
            </a:r>
            <a:r>
              <a:rPr lang="it-IT" sz="2800" dirty="0"/>
              <a:t> </a:t>
            </a:r>
            <a:r>
              <a:rPr lang="it-IT" sz="2800" dirty="0" err="1"/>
              <a:t>phenomena</a:t>
            </a:r>
            <a:r>
              <a:rPr lang="it-IT" sz="2800" dirty="0"/>
              <a:t> </a:t>
            </a:r>
            <a:r>
              <a:rPr lang="it-IT" sz="2800" dirty="0" err="1"/>
              <a:t>occurring</a:t>
            </a:r>
            <a:r>
              <a:rPr lang="it-IT" sz="2800" dirty="0"/>
              <a:t> on the </a:t>
            </a:r>
            <a:r>
              <a:rPr lang="it-IT" sz="2800" dirty="0" err="1"/>
              <a:t>sampled</a:t>
            </a:r>
            <a:r>
              <a:rPr lang="it-IT" sz="2800" dirty="0"/>
              <a:t> </a:t>
            </a:r>
            <a:r>
              <a:rPr lang="it-IT" sz="2800" dirty="0" err="1"/>
              <a:t>timescales</a:t>
            </a:r>
            <a:r>
              <a:rPr lang="it-IT" sz="2800" dirty="0"/>
              <a:t>, or </a:t>
            </a:r>
            <a:r>
              <a:rPr lang="it-IT" sz="2800" dirty="0" err="1"/>
              <a:t>shorter</a:t>
            </a:r>
            <a:r>
              <a:rPr lang="it-IT" sz="2800" dirty="0"/>
              <a:t>.</a:t>
            </a:r>
          </a:p>
          <a:p>
            <a:pPr lvl="1"/>
            <a:r>
              <a:rPr lang="it-IT" sz="2400" dirty="0" err="1"/>
              <a:t>Sidechain</a:t>
            </a:r>
            <a:r>
              <a:rPr lang="it-IT" sz="2400" dirty="0"/>
              <a:t> </a:t>
            </a:r>
            <a:r>
              <a:rPr lang="it-IT" sz="2400" dirty="0" err="1"/>
              <a:t>rearrangements</a:t>
            </a:r>
            <a:r>
              <a:rPr lang="it-IT" sz="2400" dirty="0"/>
              <a:t>, </a:t>
            </a:r>
            <a:r>
              <a:rPr lang="it-IT" sz="2400" dirty="0" err="1"/>
              <a:t>diffusion-limited</a:t>
            </a:r>
            <a:r>
              <a:rPr lang="it-IT" sz="2400" dirty="0"/>
              <a:t> </a:t>
            </a:r>
            <a:r>
              <a:rPr lang="it-IT" sz="2400" dirty="0" err="1"/>
              <a:t>processes</a:t>
            </a:r>
            <a:r>
              <a:rPr lang="it-IT" sz="2400" dirty="0"/>
              <a:t>: </a:t>
            </a:r>
            <a:r>
              <a:rPr lang="it-IT" sz="2400" dirty="0" err="1"/>
              <a:t>usually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*</a:t>
            </a:r>
          </a:p>
          <a:p>
            <a:pPr lvl="1"/>
            <a:r>
              <a:rPr lang="it-IT" sz="2400" dirty="0"/>
              <a:t>Local </a:t>
            </a:r>
            <a:r>
              <a:rPr lang="it-IT" sz="2400" dirty="0" err="1"/>
              <a:t>flexibility</a:t>
            </a:r>
            <a:r>
              <a:rPr lang="it-IT" sz="2400" dirty="0"/>
              <a:t>: </a:t>
            </a:r>
            <a:r>
              <a:rPr lang="it-IT" sz="2400" dirty="0" err="1"/>
              <a:t>usually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*</a:t>
            </a:r>
          </a:p>
          <a:p>
            <a:pPr lvl="1"/>
            <a:r>
              <a:rPr lang="it-IT" sz="2400" dirty="0"/>
              <a:t>Membrane </a:t>
            </a:r>
            <a:r>
              <a:rPr lang="it-IT" sz="2400" dirty="0" err="1"/>
              <a:t>environments</a:t>
            </a:r>
            <a:r>
              <a:rPr lang="it-IT" sz="2400" dirty="0"/>
              <a:t>: ok-</a:t>
            </a:r>
            <a:r>
              <a:rPr lang="it-IT" sz="2400" dirty="0" err="1"/>
              <a:t>ish</a:t>
            </a:r>
            <a:endParaRPr lang="it-IT" sz="2400" dirty="0"/>
          </a:p>
          <a:p>
            <a:pPr lvl="1"/>
            <a:r>
              <a:rPr lang="it-IT" sz="2400" dirty="0" err="1"/>
              <a:t>Binding</a:t>
            </a:r>
            <a:r>
              <a:rPr lang="it-IT" sz="2400" dirty="0"/>
              <a:t>: hard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impossible</a:t>
            </a:r>
            <a:endParaRPr lang="it-IT" sz="2400" dirty="0"/>
          </a:p>
          <a:p>
            <a:pPr lvl="1"/>
            <a:r>
              <a:rPr lang="it-IT" sz="2400" dirty="0" err="1"/>
              <a:t>Folding</a:t>
            </a:r>
            <a:r>
              <a:rPr lang="it-IT" sz="2400" dirty="0"/>
              <a:t>: </a:t>
            </a:r>
            <a:r>
              <a:rPr lang="it-IT" sz="2400" dirty="0" err="1"/>
              <a:t>very</a:t>
            </a:r>
            <a:r>
              <a:rPr lang="it-IT" sz="2400" dirty="0"/>
              <a:t> hard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impossible</a:t>
            </a:r>
            <a:endParaRPr lang="it-IT" sz="2400" dirty="0"/>
          </a:p>
          <a:p>
            <a:pPr lvl="2"/>
            <a:r>
              <a:rPr lang="it-IT" sz="2000" dirty="0"/>
              <a:t>[*] </a:t>
            </a:r>
            <a:r>
              <a:rPr lang="it-IT" sz="2000" dirty="0" err="1"/>
              <a:t>Unless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significant</a:t>
            </a:r>
            <a:r>
              <a:rPr lang="it-IT" sz="2000" dirty="0"/>
              <a:t> </a:t>
            </a:r>
            <a:r>
              <a:rPr lang="it-IT" sz="2000" dirty="0" err="1"/>
              <a:t>barriers</a:t>
            </a:r>
            <a:r>
              <a:rPr lang="it-IT" sz="2000" dirty="0"/>
              <a:t>.</a:t>
            </a:r>
          </a:p>
          <a:p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499440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12611</TotalTime>
  <Words>1447</Words>
  <Application>Microsoft Macintosh PowerPoint</Application>
  <PresentationFormat>On-screen Show (4:3)</PresentationFormat>
  <Paragraphs>186</Paragraphs>
  <Slides>36</Slides>
  <Notes>11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Gill Sans</vt:lpstr>
      <vt:lpstr>Gill Sans Light</vt:lpstr>
      <vt:lpstr>Gill Sans MT</vt:lpstr>
      <vt:lpstr>Times New Roman</vt:lpstr>
      <vt:lpstr>Tema di Office</vt:lpstr>
      <vt:lpstr>MD Simulations with OpenMM</vt:lpstr>
      <vt:lpstr>This class</vt:lpstr>
      <vt:lpstr>PowerPoint Presentation</vt:lpstr>
      <vt:lpstr>What is MD?</vt:lpstr>
      <vt:lpstr>Assumptions</vt:lpstr>
      <vt:lpstr>PowerPoint Presentation</vt:lpstr>
      <vt:lpstr>PowerPoint Presentation</vt:lpstr>
      <vt:lpstr>PowerPoint Presentation</vt:lpstr>
      <vt:lpstr>MD is entirely about timescales</vt:lpstr>
      <vt:lpstr>PowerPoint Presentation</vt:lpstr>
      <vt:lpstr>Patience and limits</vt:lpstr>
      <vt:lpstr>PowerPoint Presentation</vt:lpstr>
      <vt:lpstr>.org</vt:lpstr>
      <vt:lpstr>Basic Workflow (object-oriented)</vt:lpstr>
      <vt:lpstr>Integrators</vt:lpstr>
      <vt:lpstr>Simulating a system</vt:lpstr>
      <vt:lpstr>PowerPoint Presentation</vt:lpstr>
      <vt:lpstr>6H1F:  Gelsolin G2+nanobody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OpenMM on Google Colab </vt:lpstr>
      <vt:lpstr>PowerPoint Presentation</vt:lpstr>
      <vt:lpstr>PowerPoint Presentation</vt:lpstr>
      <vt:lpstr>PowerPoint Presentation</vt:lpstr>
      <vt:lpstr>Visualize</vt:lpstr>
      <vt:lpstr>Questions</vt:lpstr>
      <vt:lpstr>More questions</vt:lpstr>
      <vt:lpstr>PowerPoint Presentation</vt:lpstr>
      <vt:lpstr>Conclusion</vt:lpstr>
      <vt:lpstr>Resources for learning OpenMM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Toni</cp:lastModifiedBy>
  <cp:revision>1285</cp:revision>
  <cp:lastPrinted>2016-04-21T15:37:05Z</cp:lastPrinted>
  <dcterms:created xsi:type="dcterms:W3CDTF">1601-01-01T00:00:00Z</dcterms:created>
  <dcterms:modified xsi:type="dcterms:W3CDTF">2023-05-15T22:19:27Z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